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Poppins Semi-Bold" charset="1" panose="00000700000000000000"/>
      <p:regular r:id="rId27"/>
    </p:embeddedFont>
    <p:embeddedFont>
      <p:font typeface="Poppins" charset="1" panose="00000500000000000000"/>
      <p:regular r:id="rId28"/>
    </p:embeddedFont>
    <p:embeddedFont>
      <p:font typeface="Open Sans" charset="1" panose="020B0606030504020204"/>
      <p:regular r:id="rId29"/>
    </p:embeddedFont>
    <p:embeddedFont>
      <p:font typeface="Poppins Bold" charset="1" panose="00000800000000000000"/>
      <p:regular r:id="rId30"/>
    </p:embeddedFont>
    <p:embeddedFont>
      <p:font typeface="Raleway Medium" charset="1" panose="00000000000000000000"/>
      <p:regular r:id="rId31"/>
    </p:embeddedFont>
    <p:embeddedFont>
      <p:font typeface="Montserrat" charset="1" panose="00000500000000000000"/>
      <p:regular r:id="rId32"/>
    </p:embeddedFont>
    <p:embeddedFont>
      <p:font typeface="Montserrat Bold" charset="1" panose="00000800000000000000"/>
      <p:regular r:id="rId33"/>
    </p:embeddedFont>
    <p:embeddedFont>
      <p:font typeface="Raleway" charset="1" panose="00000000000000000000"/>
      <p:regular r:id="rId34"/>
    </p:embeddedFont>
    <p:embeddedFont>
      <p:font typeface="Barlow Condensed Bold" charset="1" panose="00000806000000000000"/>
      <p:regular r:id="rId35"/>
    </p:embeddedFont>
    <p:embeddedFont>
      <p:font typeface="Barlow Condensed" charset="1" panose="00000506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jpeg>
</file>

<file path=ppt/media/image4.png>
</file>

<file path=ppt/media/image40.jpeg>
</file>

<file path=ppt/media/image41.jpeg>
</file>

<file path=ppt/media/image42.jpeg>
</file>

<file path=ppt/media/image43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jpe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4.jpeg" Type="http://schemas.openxmlformats.org/officeDocument/2006/relationships/image"/><Relationship Id="rId11" Target="../media/image35.jpeg" Type="http://schemas.openxmlformats.org/officeDocument/2006/relationships/image"/><Relationship Id="rId2" Target="../media/image28.png" Type="http://schemas.openxmlformats.org/officeDocument/2006/relationships/image"/><Relationship Id="rId3" Target="../media/image29.png" Type="http://schemas.openxmlformats.org/officeDocument/2006/relationships/image"/><Relationship Id="rId4" Target="../media/image30.png" Type="http://schemas.openxmlformats.org/officeDocument/2006/relationships/image"/><Relationship Id="rId5" Target="../media/image31.png" Type="http://schemas.openxmlformats.org/officeDocument/2006/relationships/image"/><Relationship Id="rId6" Target="../media/image32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3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39.jpeg" Type="http://schemas.openxmlformats.org/officeDocument/2006/relationships/image"/><Relationship Id="rId7" Target="../media/image40.jpe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3.png" Type="http://schemas.openxmlformats.org/officeDocument/2006/relationships/image"/><Relationship Id="rId3" Target="https://github.com/Dragonrock/Astronomical_Images_Classification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sv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9.jpeg" Type="http://schemas.openxmlformats.org/officeDocument/2006/relationships/image"/><Relationship Id="rId7" Target="../media/image10.jpeg" Type="http://schemas.openxmlformats.org/officeDocument/2006/relationships/image"/><Relationship Id="rId8" Target="../media/image11.jpeg" Type="http://schemas.openxmlformats.org/officeDocument/2006/relationships/image"/><Relationship Id="rId9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13.jpe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Relationship Id="rId8" Target="../media/image4.png" Type="http://schemas.openxmlformats.org/officeDocument/2006/relationships/image"/><Relationship Id="rId9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sv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888" r="0" b="-12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72309" y="3835728"/>
            <a:ext cx="13327520" cy="2162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b="true" sz="750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PROCESAMIENTO AVANZADO DE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8700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2149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055881" y="2683748"/>
            <a:ext cx="2176238" cy="1277887"/>
          </a:xfrm>
          <a:custGeom>
            <a:avLst/>
            <a:gdLst/>
            <a:ahLst/>
            <a:cxnLst/>
            <a:rect r="r" b="b" t="t" l="l"/>
            <a:pathLst>
              <a:path h="1277887" w="2176238">
                <a:moveTo>
                  <a:pt x="0" y="0"/>
                </a:moveTo>
                <a:lnTo>
                  <a:pt x="2176238" y="0"/>
                </a:lnTo>
                <a:lnTo>
                  <a:pt x="2176238" y="1277887"/>
                </a:lnTo>
                <a:lnTo>
                  <a:pt x="0" y="12778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30445" y="7224479"/>
            <a:ext cx="794302" cy="794302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5400000">
            <a:off x="8116895" y="7489669"/>
            <a:ext cx="301625" cy="263922"/>
            <a:chOff x="0" y="0"/>
            <a:chExt cx="812800" cy="711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27000" y="273050"/>
              <a:ext cx="5588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4707654" y="5830752"/>
            <a:ext cx="8872692" cy="83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9"/>
              </a:lnSpc>
            </a:pPr>
            <a:r>
              <a:rPr lang="en-US" sz="3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imágenes astronómicas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07067" y="8513984"/>
            <a:ext cx="4473867" cy="1425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spc="1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Bruno Quadrelli</a:t>
            </a:r>
          </a:p>
          <a:p>
            <a:pPr algn="ctr">
              <a:lnSpc>
                <a:spcPts val="2800"/>
              </a:lnSpc>
            </a:pPr>
            <a:r>
              <a:rPr lang="en-US" sz="2000" spc="1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Franco Ribarov</a:t>
            </a:r>
          </a:p>
          <a:p>
            <a:pPr algn="ctr">
              <a:lnSpc>
                <a:spcPts val="2800"/>
              </a:lnSpc>
            </a:pPr>
            <a:r>
              <a:rPr lang="en-US" sz="2000" spc="1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Emmanouil‑Angelos Tsigkas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8788975" y="7413668"/>
            <a:ext cx="16685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Iniciar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4159967" y="470678"/>
            <a:ext cx="1850719" cy="673529"/>
            <a:chOff x="0" y="0"/>
            <a:chExt cx="65742" cy="2392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34" id="34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386669" y="1844229"/>
            <a:ext cx="13514662" cy="1207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Power Spectrum Analysis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3165095" y="4224061"/>
            <a:ext cx="5518248" cy="5560053"/>
          </a:xfrm>
          <a:custGeom>
            <a:avLst/>
            <a:gdLst/>
            <a:ahLst/>
            <a:cxnLst/>
            <a:rect r="r" b="b" t="t" l="l"/>
            <a:pathLst>
              <a:path h="5560053" w="5518248">
                <a:moveTo>
                  <a:pt x="0" y="0"/>
                </a:moveTo>
                <a:lnTo>
                  <a:pt x="5518247" y="0"/>
                </a:lnTo>
                <a:lnTo>
                  <a:pt x="5518247" y="5560053"/>
                </a:lnTo>
                <a:lnTo>
                  <a:pt x="0" y="55600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604658" y="4229497"/>
            <a:ext cx="5518248" cy="5560053"/>
          </a:xfrm>
          <a:custGeom>
            <a:avLst/>
            <a:gdLst/>
            <a:ahLst/>
            <a:cxnLst/>
            <a:rect r="r" b="b" t="t" l="l"/>
            <a:pathLst>
              <a:path h="5560053" w="5518248">
                <a:moveTo>
                  <a:pt x="0" y="0"/>
                </a:moveTo>
                <a:lnTo>
                  <a:pt x="5518247" y="0"/>
                </a:lnTo>
                <a:lnTo>
                  <a:pt x="5518247" y="5560053"/>
                </a:lnTo>
                <a:lnTo>
                  <a:pt x="0" y="55600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78499" y="3344877"/>
            <a:ext cx="4704843" cy="470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6"/>
              </a:lnSpc>
              <a:spcBef>
                <a:spcPct val="0"/>
              </a:spcBef>
            </a:pPr>
            <a:r>
              <a:rPr lang="en-US" sz="3374" spc="124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PSA para una estrella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18062" y="3344877"/>
            <a:ext cx="4704843" cy="470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6"/>
              </a:lnSpc>
              <a:spcBef>
                <a:spcPct val="0"/>
              </a:spcBef>
            </a:pPr>
            <a:r>
              <a:rPr lang="en-US" sz="3374" spc="124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PSA para una galaxia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5" id="25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60478" y="1559500"/>
            <a:ext cx="7898822" cy="7698800"/>
            <a:chOff x="0" y="0"/>
            <a:chExt cx="1800800" cy="17551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0800" cy="1755198"/>
            </a:xfrm>
            <a:custGeom>
              <a:avLst/>
              <a:gdLst/>
              <a:ahLst/>
              <a:cxnLst/>
              <a:rect r="r" b="b" t="t" l="l"/>
              <a:pathLst>
                <a:path h="1755198" w="1800800">
                  <a:moveTo>
                    <a:pt x="22543" y="0"/>
                  </a:moveTo>
                  <a:lnTo>
                    <a:pt x="1778257" y="0"/>
                  </a:lnTo>
                  <a:cubicBezTo>
                    <a:pt x="1784235" y="0"/>
                    <a:pt x="1789969" y="2375"/>
                    <a:pt x="1794197" y="6603"/>
                  </a:cubicBezTo>
                  <a:cubicBezTo>
                    <a:pt x="1798425" y="10830"/>
                    <a:pt x="1800800" y="16564"/>
                    <a:pt x="1800800" y="22543"/>
                  </a:cubicBezTo>
                  <a:lnTo>
                    <a:pt x="1800800" y="1732655"/>
                  </a:lnTo>
                  <a:cubicBezTo>
                    <a:pt x="1800800" y="1745105"/>
                    <a:pt x="1790707" y="1755198"/>
                    <a:pt x="1778257" y="1755198"/>
                  </a:cubicBezTo>
                  <a:lnTo>
                    <a:pt x="22543" y="1755198"/>
                  </a:lnTo>
                  <a:cubicBezTo>
                    <a:pt x="16564" y="1755198"/>
                    <a:pt x="10830" y="1752823"/>
                    <a:pt x="6603" y="1748595"/>
                  </a:cubicBezTo>
                  <a:cubicBezTo>
                    <a:pt x="2375" y="1744368"/>
                    <a:pt x="0" y="1738634"/>
                    <a:pt x="0" y="1732655"/>
                  </a:cubicBezTo>
                  <a:lnTo>
                    <a:pt x="0" y="22543"/>
                  </a:lnTo>
                  <a:cubicBezTo>
                    <a:pt x="0" y="16564"/>
                    <a:pt x="2375" y="10830"/>
                    <a:pt x="6603" y="6603"/>
                  </a:cubicBezTo>
                  <a:cubicBezTo>
                    <a:pt x="10830" y="2375"/>
                    <a:pt x="16564" y="0"/>
                    <a:pt x="22543" y="0"/>
                  </a:cubicBezTo>
                  <a:close/>
                </a:path>
              </a:pathLst>
            </a:custGeom>
            <a:blipFill>
              <a:blip r:embed="rId2"/>
              <a:stretch>
                <a:fillRect l="-673" t="0" r="-673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8799663" y="8136670"/>
            <a:ext cx="1121630" cy="1121630"/>
            <a:chOff x="0" y="0"/>
            <a:chExt cx="564738" cy="5647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38" cy="564738"/>
            </a:xfrm>
            <a:custGeom>
              <a:avLst/>
              <a:gdLst/>
              <a:ahLst/>
              <a:cxnLst/>
              <a:rect r="r" b="b" t="t" l="l"/>
              <a:pathLst>
                <a:path h="564738" w="564738">
                  <a:moveTo>
                    <a:pt x="131145" y="0"/>
                  </a:moveTo>
                  <a:lnTo>
                    <a:pt x="433593" y="0"/>
                  </a:lnTo>
                  <a:cubicBezTo>
                    <a:pt x="506022" y="0"/>
                    <a:pt x="564738" y="58716"/>
                    <a:pt x="564738" y="131145"/>
                  </a:cubicBezTo>
                  <a:lnTo>
                    <a:pt x="564738" y="433593"/>
                  </a:lnTo>
                  <a:cubicBezTo>
                    <a:pt x="564738" y="468375"/>
                    <a:pt x="550921" y="501732"/>
                    <a:pt x="526327" y="526327"/>
                  </a:cubicBezTo>
                  <a:cubicBezTo>
                    <a:pt x="501732" y="550921"/>
                    <a:pt x="468375" y="564738"/>
                    <a:pt x="433593" y="564738"/>
                  </a:cubicBezTo>
                  <a:lnTo>
                    <a:pt x="131145" y="564738"/>
                  </a:lnTo>
                  <a:cubicBezTo>
                    <a:pt x="96363" y="564738"/>
                    <a:pt x="63006" y="550921"/>
                    <a:pt x="38412" y="526327"/>
                  </a:cubicBezTo>
                  <a:cubicBezTo>
                    <a:pt x="13817" y="501732"/>
                    <a:pt x="0" y="468375"/>
                    <a:pt x="0" y="433593"/>
                  </a:cubicBezTo>
                  <a:lnTo>
                    <a:pt x="0" y="131145"/>
                  </a:lnTo>
                  <a:cubicBezTo>
                    <a:pt x="0" y="96363"/>
                    <a:pt x="13817" y="63006"/>
                    <a:pt x="38412" y="38412"/>
                  </a:cubicBezTo>
                  <a:cubicBezTo>
                    <a:pt x="63006" y="13817"/>
                    <a:pt x="96363" y="0"/>
                    <a:pt x="131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29292">
                    <a:alpha val="90000"/>
                  </a:srgbClr>
                </a:gs>
                <a:gs pos="100000">
                  <a:srgbClr val="000000">
                    <a:alpha val="9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64738" cy="621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2119778"/>
            <a:ext cx="5362981" cy="23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Detección bordes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410045"/>
            <a:ext cx="6855752" cy="2681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6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 realiza una descomposición discreta de tres niveles.  </a:t>
            </a:r>
          </a:p>
          <a:p>
            <a:pPr algn="just">
              <a:lnSpc>
                <a:spcPts val="266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 cada nivel se aplica umbral suave.</a:t>
            </a:r>
          </a:p>
          <a:p>
            <a:pPr algn="just">
              <a:lnSpc>
                <a:spcPts val="2660"/>
              </a:lnSpc>
            </a:pPr>
          </a:p>
          <a:p>
            <a:pPr algn="just">
              <a:lnSpc>
                <a:spcPts val="266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Esta técnica recupera &gt; 90% de filamentos débiles en imágenes astronómicas manteniendo el artefacto espurio por debajo del 5%.</a:t>
            </a:r>
          </a:p>
          <a:p>
            <a:pPr algn="just">
              <a:lnSpc>
                <a:spcPts val="266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824184"/>
            <a:ext cx="332886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Wavelet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8" id="28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07607" y="2316532"/>
            <a:ext cx="8651693" cy="6282276"/>
            <a:chOff x="0" y="0"/>
            <a:chExt cx="1800800" cy="13076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0800" cy="1307619"/>
            </a:xfrm>
            <a:custGeom>
              <a:avLst/>
              <a:gdLst/>
              <a:ahLst/>
              <a:cxnLst/>
              <a:rect r="r" b="b" t="t" l="l"/>
              <a:pathLst>
                <a:path h="1307619" w="1800800">
                  <a:moveTo>
                    <a:pt x="20581" y="0"/>
                  </a:moveTo>
                  <a:lnTo>
                    <a:pt x="1780218" y="0"/>
                  </a:lnTo>
                  <a:cubicBezTo>
                    <a:pt x="1791585" y="0"/>
                    <a:pt x="1800800" y="9215"/>
                    <a:pt x="1800800" y="20581"/>
                  </a:cubicBezTo>
                  <a:lnTo>
                    <a:pt x="1800800" y="1287038"/>
                  </a:lnTo>
                  <a:cubicBezTo>
                    <a:pt x="1800800" y="1298405"/>
                    <a:pt x="1791585" y="1307619"/>
                    <a:pt x="1780218" y="1307619"/>
                  </a:cubicBezTo>
                  <a:lnTo>
                    <a:pt x="20581" y="1307619"/>
                  </a:lnTo>
                  <a:cubicBezTo>
                    <a:pt x="9215" y="1307619"/>
                    <a:pt x="0" y="1298405"/>
                    <a:pt x="0" y="1287038"/>
                  </a:cubicBezTo>
                  <a:lnTo>
                    <a:pt x="0" y="20581"/>
                  </a:lnTo>
                  <a:cubicBezTo>
                    <a:pt x="0" y="9215"/>
                    <a:pt x="9215" y="0"/>
                    <a:pt x="2058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65" r="0" b="-12937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8046792" y="7890503"/>
            <a:ext cx="1121630" cy="1121630"/>
            <a:chOff x="0" y="0"/>
            <a:chExt cx="564738" cy="5647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38" cy="564738"/>
            </a:xfrm>
            <a:custGeom>
              <a:avLst/>
              <a:gdLst/>
              <a:ahLst/>
              <a:cxnLst/>
              <a:rect r="r" b="b" t="t" l="l"/>
              <a:pathLst>
                <a:path h="564738" w="564738">
                  <a:moveTo>
                    <a:pt x="131145" y="0"/>
                  </a:moveTo>
                  <a:lnTo>
                    <a:pt x="433593" y="0"/>
                  </a:lnTo>
                  <a:cubicBezTo>
                    <a:pt x="506022" y="0"/>
                    <a:pt x="564738" y="58716"/>
                    <a:pt x="564738" y="131145"/>
                  </a:cubicBezTo>
                  <a:lnTo>
                    <a:pt x="564738" y="433593"/>
                  </a:lnTo>
                  <a:cubicBezTo>
                    <a:pt x="564738" y="468375"/>
                    <a:pt x="550921" y="501732"/>
                    <a:pt x="526327" y="526327"/>
                  </a:cubicBezTo>
                  <a:cubicBezTo>
                    <a:pt x="501732" y="550921"/>
                    <a:pt x="468375" y="564738"/>
                    <a:pt x="433593" y="564738"/>
                  </a:cubicBezTo>
                  <a:lnTo>
                    <a:pt x="131145" y="564738"/>
                  </a:lnTo>
                  <a:cubicBezTo>
                    <a:pt x="96363" y="564738"/>
                    <a:pt x="63006" y="550921"/>
                    <a:pt x="38412" y="526327"/>
                  </a:cubicBezTo>
                  <a:cubicBezTo>
                    <a:pt x="13817" y="501732"/>
                    <a:pt x="0" y="468375"/>
                    <a:pt x="0" y="433593"/>
                  </a:cubicBezTo>
                  <a:lnTo>
                    <a:pt x="0" y="131145"/>
                  </a:lnTo>
                  <a:cubicBezTo>
                    <a:pt x="0" y="96363"/>
                    <a:pt x="13817" y="63006"/>
                    <a:pt x="38412" y="38412"/>
                  </a:cubicBezTo>
                  <a:cubicBezTo>
                    <a:pt x="63006" y="13817"/>
                    <a:pt x="96363" y="0"/>
                    <a:pt x="131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29292">
                    <a:alpha val="90000"/>
                  </a:srgbClr>
                </a:gs>
                <a:gs pos="100000">
                  <a:srgbClr val="000000">
                    <a:alpha val="9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64738" cy="621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2119778"/>
            <a:ext cx="5362981" cy="23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Detección bordes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333845"/>
            <a:ext cx="5362981" cy="128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 spc="7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 basa en utilizar las segundas derivadas para localizar los bordes en los "zero-crossings"de la curva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824184"/>
            <a:ext cx="332886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Laplaciana de Gauss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8" id="28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582548" y="6020936"/>
            <a:ext cx="4225930" cy="683077"/>
            <a:chOff x="0" y="0"/>
            <a:chExt cx="1113002" cy="1799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13002" cy="179905"/>
            </a:xfrm>
            <a:custGeom>
              <a:avLst/>
              <a:gdLst/>
              <a:ahLst/>
              <a:cxnLst/>
              <a:rect r="r" b="b" t="t" l="l"/>
              <a:pathLst>
                <a:path h="179905" w="1113002">
                  <a:moveTo>
                    <a:pt x="89953" y="0"/>
                  </a:moveTo>
                  <a:lnTo>
                    <a:pt x="1023050" y="0"/>
                  </a:lnTo>
                  <a:cubicBezTo>
                    <a:pt x="1072729" y="0"/>
                    <a:pt x="1113002" y="40273"/>
                    <a:pt x="1113002" y="89953"/>
                  </a:cubicBezTo>
                  <a:lnTo>
                    <a:pt x="1113002" y="89953"/>
                  </a:lnTo>
                  <a:cubicBezTo>
                    <a:pt x="1113002" y="113809"/>
                    <a:pt x="1103525" y="136689"/>
                    <a:pt x="1086656" y="153559"/>
                  </a:cubicBezTo>
                  <a:cubicBezTo>
                    <a:pt x="1069786" y="170428"/>
                    <a:pt x="1046906" y="179905"/>
                    <a:pt x="1023050" y="179905"/>
                  </a:cubicBezTo>
                  <a:lnTo>
                    <a:pt x="89953" y="179905"/>
                  </a:lnTo>
                  <a:cubicBezTo>
                    <a:pt x="40273" y="179905"/>
                    <a:pt x="0" y="139632"/>
                    <a:pt x="0" y="89953"/>
                  </a:cubicBezTo>
                  <a:lnTo>
                    <a:pt x="0" y="89953"/>
                  </a:lnTo>
                  <a:cubicBezTo>
                    <a:pt x="0" y="40273"/>
                    <a:pt x="40273" y="0"/>
                    <a:pt x="8995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113002" cy="2370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710191" y="6020936"/>
            <a:ext cx="3916307" cy="683077"/>
          </a:xfrm>
          <a:custGeom>
            <a:avLst/>
            <a:gdLst/>
            <a:ahLst/>
            <a:cxnLst/>
            <a:rect r="r" b="b" t="t" l="l"/>
            <a:pathLst>
              <a:path h="683077" w="3916307">
                <a:moveTo>
                  <a:pt x="0" y="0"/>
                </a:moveTo>
                <a:lnTo>
                  <a:pt x="3916307" y="0"/>
                </a:lnTo>
                <a:lnTo>
                  <a:pt x="3916307" y="683076"/>
                </a:lnTo>
                <a:lnTo>
                  <a:pt x="0" y="683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2560" y="5095875"/>
            <a:ext cx="4532259" cy="316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Representación multi-escala: convolución Gaussiana en varias σ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Criterio de cresta: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Selección automática de escala y saliencia de crestas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882840" y="2012302"/>
            <a:ext cx="7342323" cy="7245998"/>
          </a:xfrm>
          <a:custGeom>
            <a:avLst/>
            <a:gdLst/>
            <a:ahLst/>
            <a:cxnLst/>
            <a:rect r="r" b="b" t="t" l="l"/>
            <a:pathLst>
              <a:path h="7245998" w="7342323">
                <a:moveTo>
                  <a:pt x="0" y="0"/>
                </a:moveTo>
                <a:lnTo>
                  <a:pt x="7342323" y="0"/>
                </a:lnTo>
                <a:lnTo>
                  <a:pt x="7342323" y="7245998"/>
                </a:lnTo>
                <a:lnTo>
                  <a:pt x="0" y="72459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24140"/>
            </a:stretch>
          </a:blipFill>
        </p:spPr>
      </p:sp>
      <p:grpSp>
        <p:nvGrpSpPr>
          <p:cNvPr name="Group 9" id="9"/>
          <p:cNvGrpSpPr/>
          <p:nvPr/>
        </p:nvGrpSpPr>
        <p:grpSpPr>
          <a:xfrm rot="-10800000">
            <a:off x="9322025" y="8697485"/>
            <a:ext cx="1121630" cy="1121630"/>
            <a:chOff x="0" y="0"/>
            <a:chExt cx="564738" cy="56473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64738" cy="564738"/>
            </a:xfrm>
            <a:custGeom>
              <a:avLst/>
              <a:gdLst/>
              <a:ahLst/>
              <a:cxnLst/>
              <a:rect r="r" b="b" t="t" l="l"/>
              <a:pathLst>
                <a:path h="564738" w="564738">
                  <a:moveTo>
                    <a:pt x="131145" y="0"/>
                  </a:moveTo>
                  <a:lnTo>
                    <a:pt x="433593" y="0"/>
                  </a:lnTo>
                  <a:cubicBezTo>
                    <a:pt x="506022" y="0"/>
                    <a:pt x="564738" y="58716"/>
                    <a:pt x="564738" y="131145"/>
                  </a:cubicBezTo>
                  <a:lnTo>
                    <a:pt x="564738" y="433593"/>
                  </a:lnTo>
                  <a:cubicBezTo>
                    <a:pt x="564738" y="468375"/>
                    <a:pt x="550921" y="501732"/>
                    <a:pt x="526327" y="526327"/>
                  </a:cubicBezTo>
                  <a:cubicBezTo>
                    <a:pt x="501732" y="550921"/>
                    <a:pt x="468375" y="564738"/>
                    <a:pt x="433593" y="564738"/>
                  </a:cubicBezTo>
                  <a:lnTo>
                    <a:pt x="131145" y="564738"/>
                  </a:lnTo>
                  <a:cubicBezTo>
                    <a:pt x="96363" y="564738"/>
                    <a:pt x="63006" y="550921"/>
                    <a:pt x="38412" y="526327"/>
                  </a:cubicBezTo>
                  <a:cubicBezTo>
                    <a:pt x="13817" y="501732"/>
                    <a:pt x="0" y="468375"/>
                    <a:pt x="0" y="433593"/>
                  </a:cubicBezTo>
                  <a:lnTo>
                    <a:pt x="0" y="131145"/>
                  </a:lnTo>
                  <a:cubicBezTo>
                    <a:pt x="0" y="96363"/>
                    <a:pt x="13817" y="63006"/>
                    <a:pt x="38412" y="38412"/>
                  </a:cubicBezTo>
                  <a:cubicBezTo>
                    <a:pt x="63006" y="13817"/>
                    <a:pt x="96363" y="0"/>
                    <a:pt x="131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29292">
                    <a:alpha val="90000"/>
                  </a:srgbClr>
                </a:gs>
                <a:gs pos="100000">
                  <a:srgbClr val="000000">
                    <a:alpha val="9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564738" cy="621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28700" y="4632762"/>
            <a:ext cx="332886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Detección de Ridge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1891466"/>
            <a:ext cx="5362981" cy="23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Detección bordes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7679165"/>
            <a:ext cx="7478209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 spc="7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La detección de bordes de tipo Ridge se basa en detectar estructuras continuas parecidas</a:t>
            </a:r>
          </a:p>
          <a:p>
            <a:pPr algn="just">
              <a:lnSpc>
                <a:spcPts val="3400"/>
              </a:lnSpc>
            </a:pPr>
            <a:r>
              <a:rPr lang="en-US" sz="2000" spc="7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crestas, como neuritas, tubos, vasos sanguíneos, arrugas o ríos</a:t>
            </a:r>
          </a:p>
          <a:p>
            <a:pPr algn="just">
              <a:lnSpc>
                <a:spcPts val="3400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32" id="32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82676" y="7443003"/>
            <a:ext cx="2069868" cy="2069868"/>
          </a:xfrm>
          <a:custGeom>
            <a:avLst/>
            <a:gdLst/>
            <a:ahLst/>
            <a:cxnLst/>
            <a:rect r="r" b="b" t="t" l="l"/>
            <a:pathLst>
              <a:path h="2069868" w="2069868">
                <a:moveTo>
                  <a:pt x="0" y="0"/>
                </a:moveTo>
                <a:lnTo>
                  <a:pt x="2069868" y="0"/>
                </a:lnTo>
                <a:lnTo>
                  <a:pt x="2069868" y="2069868"/>
                </a:lnTo>
                <a:lnTo>
                  <a:pt x="0" y="20698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21" t="-38820" r="-48117" b="-1496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69320" y="7350929"/>
            <a:ext cx="2173535" cy="2188697"/>
          </a:xfrm>
          <a:custGeom>
            <a:avLst/>
            <a:gdLst/>
            <a:ahLst/>
            <a:cxnLst/>
            <a:rect r="r" b="b" t="t" l="l"/>
            <a:pathLst>
              <a:path h="2188697" w="2173535">
                <a:moveTo>
                  <a:pt x="0" y="0"/>
                </a:moveTo>
                <a:lnTo>
                  <a:pt x="2173535" y="0"/>
                </a:lnTo>
                <a:lnTo>
                  <a:pt x="2173535" y="2188697"/>
                </a:lnTo>
                <a:lnTo>
                  <a:pt x="0" y="21886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0817" t="-21572" r="-42467" b="-1387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57631" y="4881223"/>
            <a:ext cx="2173535" cy="2183279"/>
          </a:xfrm>
          <a:custGeom>
            <a:avLst/>
            <a:gdLst/>
            <a:ahLst/>
            <a:cxnLst/>
            <a:rect r="r" b="b" t="t" l="l"/>
            <a:pathLst>
              <a:path h="2183279" w="2173535">
                <a:moveTo>
                  <a:pt x="0" y="0"/>
                </a:moveTo>
                <a:lnTo>
                  <a:pt x="2173535" y="0"/>
                </a:lnTo>
                <a:lnTo>
                  <a:pt x="2173535" y="2183278"/>
                </a:lnTo>
                <a:lnTo>
                  <a:pt x="0" y="21832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84" t="0" r="-266" b="-189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92229" y="4947804"/>
            <a:ext cx="2060315" cy="2050116"/>
          </a:xfrm>
          <a:custGeom>
            <a:avLst/>
            <a:gdLst/>
            <a:ahLst/>
            <a:cxnLst/>
            <a:rect r="r" b="b" t="t" l="l"/>
            <a:pathLst>
              <a:path h="2050116" w="2060315">
                <a:moveTo>
                  <a:pt x="0" y="0"/>
                </a:moveTo>
                <a:lnTo>
                  <a:pt x="2060315" y="0"/>
                </a:lnTo>
                <a:lnTo>
                  <a:pt x="2060315" y="2050116"/>
                </a:lnTo>
                <a:lnTo>
                  <a:pt x="0" y="20501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269320" y="2499631"/>
            <a:ext cx="2052293" cy="2062504"/>
          </a:xfrm>
          <a:custGeom>
            <a:avLst/>
            <a:gdLst/>
            <a:ahLst/>
            <a:cxnLst/>
            <a:rect r="r" b="b" t="t" l="l"/>
            <a:pathLst>
              <a:path h="2062504" w="2052293">
                <a:moveTo>
                  <a:pt x="0" y="0"/>
                </a:moveTo>
                <a:lnTo>
                  <a:pt x="2052294" y="0"/>
                </a:lnTo>
                <a:lnTo>
                  <a:pt x="2052294" y="2062504"/>
                </a:lnTo>
                <a:lnTo>
                  <a:pt x="0" y="20625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2229" y="2512019"/>
            <a:ext cx="2060315" cy="2050116"/>
          </a:xfrm>
          <a:custGeom>
            <a:avLst/>
            <a:gdLst/>
            <a:ahLst/>
            <a:cxnLst/>
            <a:rect r="r" b="b" t="t" l="l"/>
            <a:pathLst>
              <a:path h="2050116" w="2060315">
                <a:moveTo>
                  <a:pt x="0" y="0"/>
                </a:moveTo>
                <a:lnTo>
                  <a:pt x="2060315" y="0"/>
                </a:lnTo>
                <a:lnTo>
                  <a:pt x="2060315" y="2050116"/>
                </a:lnTo>
                <a:lnTo>
                  <a:pt x="0" y="20501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22" id="22"/>
          <p:cNvSpPr/>
          <p:nvPr/>
        </p:nvSpPr>
        <p:spPr>
          <a:xfrm flipH="false" flipV="false" rot="0">
            <a:off x="9940766" y="2772794"/>
            <a:ext cx="3951269" cy="2636609"/>
          </a:xfrm>
          <a:custGeom>
            <a:avLst/>
            <a:gdLst/>
            <a:ahLst/>
            <a:cxnLst/>
            <a:rect r="r" b="b" t="t" l="l"/>
            <a:pathLst>
              <a:path h="2636609" w="3951269">
                <a:moveTo>
                  <a:pt x="0" y="0"/>
                </a:moveTo>
                <a:lnTo>
                  <a:pt x="3951269" y="0"/>
                </a:lnTo>
                <a:lnTo>
                  <a:pt x="3951269" y="2636609"/>
                </a:lnTo>
                <a:lnTo>
                  <a:pt x="0" y="263660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-2856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9940766" y="7467807"/>
            <a:ext cx="3951269" cy="2636609"/>
          </a:xfrm>
          <a:custGeom>
            <a:avLst/>
            <a:gdLst/>
            <a:ahLst/>
            <a:cxnLst/>
            <a:rect r="r" b="b" t="t" l="l"/>
            <a:pathLst>
              <a:path h="2636609" w="3951269">
                <a:moveTo>
                  <a:pt x="0" y="0"/>
                </a:moveTo>
                <a:lnTo>
                  <a:pt x="3951269" y="0"/>
                </a:lnTo>
                <a:lnTo>
                  <a:pt x="3951269" y="2636609"/>
                </a:lnTo>
                <a:lnTo>
                  <a:pt x="0" y="263660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-2856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4004902" y="4539179"/>
            <a:ext cx="4142936" cy="2811750"/>
          </a:xfrm>
          <a:custGeom>
            <a:avLst/>
            <a:gdLst/>
            <a:ahLst/>
            <a:cxnLst/>
            <a:rect r="r" b="b" t="t" l="l"/>
            <a:pathLst>
              <a:path h="2811750" w="4142936">
                <a:moveTo>
                  <a:pt x="0" y="0"/>
                </a:moveTo>
                <a:lnTo>
                  <a:pt x="4142937" y="0"/>
                </a:lnTo>
                <a:lnTo>
                  <a:pt x="4142937" y="2811750"/>
                </a:lnTo>
                <a:lnTo>
                  <a:pt x="0" y="281175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-5837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14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006861" y="9797478"/>
            <a:ext cx="621499" cy="218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61"/>
              </a:lnSpc>
              <a:spcBef>
                <a:spcPct val="0"/>
              </a:spcBef>
            </a:pPr>
            <a:r>
              <a:rPr lang="en-US" sz="125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Original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171333" y="9797478"/>
            <a:ext cx="369509" cy="218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61"/>
              </a:lnSpc>
              <a:spcBef>
                <a:spcPct val="0"/>
              </a:spcBef>
            </a:pPr>
            <a:r>
              <a:rPr lang="en-US" sz="125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Final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925191" y="8269975"/>
            <a:ext cx="2465487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Detección de Ridge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014595" y="5728622"/>
            <a:ext cx="2480986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Laplaciana de Gauss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070439" y="3539695"/>
            <a:ext cx="2480986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Wavelet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147780" y="1331318"/>
            <a:ext cx="6142540" cy="1207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Resultados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832108"/>
            <a:ext cx="11205554" cy="5452101"/>
            <a:chOff x="0" y="0"/>
            <a:chExt cx="1737453" cy="8453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37453" cy="845364"/>
            </a:xfrm>
            <a:custGeom>
              <a:avLst/>
              <a:gdLst/>
              <a:ahLst/>
              <a:cxnLst/>
              <a:rect r="r" b="b" t="t" l="l"/>
              <a:pathLst>
                <a:path h="845364" w="1737453">
                  <a:moveTo>
                    <a:pt x="15891" y="0"/>
                  </a:moveTo>
                  <a:lnTo>
                    <a:pt x="1721562" y="0"/>
                  </a:lnTo>
                  <a:cubicBezTo>
                    <a:pt x="1725777" y="0"/>
                    <a:pt x="1729818" y="1674"/>
                    <a:pt x="1732798" y="4654"/>
                  </a:cubicBezTo>
                  <a:cubicBezTo>
                    <a:pt x="1735779" y="7634"/>
                    <a:pt x="1737453" y="11676"/>
                    <a:pt x="1737453" y="15891"/>
                  </a:cubicBezTo>
                  <a:lnTo>
                    <a:pt x="1737453" y="829473"/>
                  </a:lnTo>
                  <a:cubicBezTo>
                    <a:pt x="1737453" y="833687"/>
                    <a:pt x="1735779" y="837729"/>
                    <a:pt x="1732798" y="840709"/>
                  </a:cubicBezTo>
                  <a:cubicBezTo>
                    <a:pt x="1729818" y="843689"/>
                    <a:pt x="1725777" y="845364"/>
                    <a:pt x="1721562" y="845364"/>
                  </a:cubicBezTo>
                  <a:lnTo>
                    <a:pt x="15891" y="845364"/>
                  </a:lnTo>
                  <a:cubicBezTo>
                    <a:pt x="11676" y="845364"/>
                    <a:pt x="7634" y="843689"/>
                    <a:pt x="4654" y="840709"/>
                  </a:cubicBezTo>
                  <a:cubicBezTo>
                    <a:pt x="1674" y="837729"/>
                    <a:pt x="0" y="833687"/>
                    <a:pt x="0" y="829473"/>
                  </a:cubicBezTo>
                  <a:lnTo>
                    <a:pt x="0" y="15891"/>
                  </a:lnTo>
                  <a:cubicBezTo>
                    <a:pt x="0" y="11676"/>
                    <a:pt x="1674" y="7634"/>
                    <a:pt x="4654" y="4654"/>
                  </a:cubicBezTo>
                  <a:cubicBezTo>
                    <a:pt x="7634" y="1674"/>
                    <a:pt x="11676" y="0"/>
                    <a:pt x="1589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97" r="0" b="-97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1543378" y="2118264"/>
            <a:ext cx="5362981" cy="23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Segmen-tación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543378" y="5150145"/>
            <a:ext cx="5362981" cy="299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 spc="7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Busca separar una imagen en dos partes: una que está “dentro” de un objeto y otra que está “fuera”. Hace que una línea se mueva poco a poco para encerrar las zonas que son parecidas entre sí, tratando de que esa línea sea lo más simple posible.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43378" y="4640484"/>
            <a:ext cx="289257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Chan Vese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5" id="25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832108"/>
            <a:ext cx="11205554" cy="5452101"/>
            <a:chOff x="0" y="0"/>
            <a:chExt cx="1737453" cy="8453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37453" cy="845364"/>
            </a:xfrm>
            <a:custGeom>
              <a:avLst/>
              <a:gdLst/>
              <a:ahLst/>
              <a:cxnLst/>
              <a:rect r="r" b="b" t="t" l="l"/>
              <a:pathLst>
                <a:path h="845364" w="1737453">
                  <a:moveTo>
                    <a:pt x="15891" y="0"/>
                  </a:moveTo>
                  <a:lnTo>
                    <a:pt x="1721562" y="0"/>
                  </a:lnTo>
                  <a:cubicBezTo>
                    <a:pt x="1725777" y="0"/>
                    <a:pt x="1729818" y="1674"/>
                    <a:pt x="1732798" y="4654"/>
                  </a:cubicBezTo>
                  <a:cubicBezTo>
                    <a:pt x="1735779" y="7634"/>
                    <a:pt x="1737453" y="11676"/>
                    <a:pt x="1737453" y="15891"/>
                  </a:cubicBezTo>
                  <a:lnTo>
                    <a:pt x="1737453" y="829473"/>
                  </a:lnTo>
                  <a:cubicBezTo>
                    <a:pt x="1737453" y="833687"/>
                    <a:pt x="1735779" y="837729"/>
                    <a:pt x="1732798" y="840709"/>
                  </a:cubicBezTo>
                  <a:cubicBezTo>
                    <a:pt x="1729818" y="843689"/>
                    <a:pt x="1725777" y="845364"/>
                    <a:pt x="1721562" y="845364"/>
                  </a:cubicBezTo>
                  <a:lnTo>
                    <a:pt x="15891" y="845364"/>
                  </a:lnTo>
                  <a:cubicBezTo>
                    <a:pt x="11676" y="845364"/>
                    <a:pt x="7634" y="843689"/>
                    <a:pt x="4654" y="840709"/>
                  </a:cubicBezTo>
                  <a:cubicBezTo>
                    <a:pt x="1674" y="837729"/>
                    <a:pt x="0" y="833687"/>
                    <a:pt x="0" y="829473"/>
                  </a:cubicBezTo>
                  <a:lnTo>
                    <a:pt x="0" y="15891"/>
                  </a:lnTo>
                  <a:cubicBezTo>
                    <a:pt x="0" y="11676"/>
                    <a:pt x="1674" y="7634"/>
                    <a:pt x="4654" y="4654"/>
                  </a:cubicBezTo>
                  <a:cubicBezTo>
                    <a:pt x="7634" y="1674"/>
                    <a:pt x="11676" y="0"/>
                    <a:pt x="1589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13039" r="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1543378" y="2118264"/>
            <a:ext cx="5362981" cy="23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Segmen-tación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543378" y="5150145"/>
            <a:ext cx="5362981" cy="256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 spc="7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Este algoritmo utiliza la imagen como si fuese una superficie topográfica, ya que identifica 'cuencas' las cuales 'inunda' para delimitar los distintos segmentos que separan distintos objetos.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43378" y="4640484"/>
            <a:ext cx="289257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Watershed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5" id="25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832108"/>
            <a:ext cx="11205554" cy="5452101"/>
            <a:chOff x="0" y="0"/>
            <a:chExt cx="1737453" cy="8453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37453" cy="845364"/>
            </a:xfrm>
            <a:custGeom>
              <a:avLst/>
              <a:gdLst/>
              <a:ahLst/>
              <a:cxnLst/>
              <a:rect r="r" b="b" t="t" l="l"/>
              <a:pathLst>
                <a:path h="845364" w="1737453">
                  <a:moveTo>
                    <a:pt x="15891" y="0"/>
                  </a:moveTo>
                  <a:lnTo>
                    <a:pt x="1721562" y="0"/>
                  </a:lnTo>
                  <a:cubicBezTo>
                    <a:pt x="1725777" y="0"/>
                    <a:pt x="1729818" y="1674"/>
                    <a:pt x="1732798" y="4654"/>
                  </a:cubicBezTo>
                  <a:cubicBezTo>
                    <a:pt x="1735779" y="7634"/>
                    <a:pt x="1737453" y="11676"/>
                    <a:pt x="1737453" y="15891"/>
                  </a:cubicBezTo>
                  <a:lnTo>
                    <a:pt x="1737453" y="829473"/>
                  </a:lnTo>
                  <a:cubicBezTo>
                    <a:pt x="1737453" y="833687"/>
                    <a:pt x="1735779" y="837729"/>
                    <a:pt x="1732798" y="840709"/>
                  </a:cubicBezTo>
                  <a:cubicBezTo>
                    <a:pt x="1729818" y="843689"/>
                    <a:pt x="1725777" y="845364"/>
                    <a:pt x="1721562" y="845364"/>
                  </a:cubicBezTo>
                  <a:lnTo>
                    <a:pt x="15891" y="845364"/>
                  </a:lnTo>
                  <a:cubicBezTo>
                    <a:pt x="11676" y="845364"/>
                    <a:pt x="7634" y="843689"/>
                    <a:pt x="4654" y="840709"/>
                  </a:cubicBezTo>
                  <a:cubicBezTo>
                    <a:pt x="1674" y="837729"/>
                    <a:pt x="0" y="833687"/>
                    <a:pt x="0" y="829473"/>
                  </a:cubicBezTo>
                  <a:lnTo>
                    <a:pt x="0" y="15891"/>
                  </a:lnTo>
                  <a:cubicBezTo>
                    <a:pt x="0" y="11676"/>
                    <a:pt x="1674" y="7634"/>
                    <a:pt x="4654" y="4654"/>
                  </a:cubicBezTo>
                  <a:cubicBezTo>
                    <a:pt x="7634" y="1674"/>
                    <a:pt x="11676" y="0"/>
                    <a:pt x="1589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7901" r="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1543378" y="2118264"/>
            <a:ext cx="5362981" cy="23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Segmen-tación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543378" y="5150145"/>
            <a:ext cx="5362981" cy="256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 spc="7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Asigna a cada píxel un valor entre –1 y 1, estos valores luego se “mapean” a una forma establecida y un valor que mide su intensidad, lo que permite identificar diferentes regiones en la imagen.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43378" y="4640484"/>
            <a:ext cx="289257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Shape Index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5" id="25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2149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80156" y="2281575"/>
            <a:ext cx="7110531" cy="1207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Dataset final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80156" y="3730438"/>
            <a:ext cx="6301554" cy="342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Tras la ejecución de algunos de estos algoritmos realizamos extracción de características esenciales para utilizar en nuestro dataset. Esto nos permite mejorar la clasificación de los objetos celestiales y que el modelo sea capaz de detectar las similaridades en estos datos entre las estrellas y galaxias. Con 60 features finales y 2000 datos de estrellas y de galaxias.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3611109" y="2366011"/>
            <a:ext cx="6022660" cy="5848071"/>
            <a:chOff x="0" y="0"/>
            <a:chExt cx="1790801" cy="17388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0801" cy="1738888"/>
            </a:xfrm>
            <a:custGeom>
              <a:avLst/>
              <a:gdLst/>
              <a:ahLst/>
              <a:cxnLst/>
              <a:rect r="r" b="b" t="t" l="l"/>
              <a:pathLst>
                <a:path h="1738888" w="1790801">
                  <a:moveTo>
                    <a:pt x="29566" y="0"/>
                  </a:moveTo>
                  <a:lnTo>
                    <a:pt x="1761236" y="0"/>
                  </a:lnTo>
                  <a:cubicBezTo>
                    <a:pt x="1777564" y="0"/>
                    <a:pt x="1790801" y="13237"/>
                    <a:pt x="1790801" y="29566"/>
                  </a:cubicBezTo>
                  <a:lnTo>
                    <a:pt x="1790801" y="1709322"/>
                  </a:lnTo>
                  <a:cubicBezTo>
                    <a:pt x="1790801" y="1725651"/>
                    <a:pt x="1777564" y="1738888"/>
                    <a:pt x="1761236" y="1738888"/>
                  </a:cubicBezTo>
                  <a:lnTo>
                    <a:pt x="29566" y="1738888"/>
                  </a:lnTo>
                  <a:cubicBezTo>
                    <a:pt x="13237" y="1738888"/>
                    <a:pt x="0" y="1725651"/>
                    <a:pt x="0" y="1709322"/>
                  </a:cubicBezTo>
                  <a:lnTo>
                    <a:pt x="0" y="29566"/>
                  </a:lnTo>
                  <a:cubicBezTo>
                    <a:pt x="0" y="13237"/>
                    <a:pt x="13237" y="0"/>
                    <a:pt x="29566" y="0"/>
                  </a:cubicBezTo>
                  <a:close/>
                </a:path>
              </a:pathLst>
            </a:custGeom>
            <a:blipFill>
              <a:blip r:embed="rId6"/>
              <a:stretch>
                <a:fillRect l="-72624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9781145" y="2366011"/>
            <a:ext cx="3230007" cy="5848071"/>
            <a:chOff x="0" y="0"/>
            <a:chExt cx="960423" cy="173888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60423" cy="1738888"/>
            </a:xfrm>
            <a:custGeom>
              <a:avLst/>
              <a:gdLst/>
              <a:ahLst/>
              <a:cxnLst/>
              <a:rect r="r" b="b" t="t" l="l"/>
              <a:pathLst>
                <a:path h="1738888" w="960423">
                  <a:moveTo>
                    <a:pt x="55128" y="0"/>
                  </a:moveTo>
                  <a:lnTo>
                    <a:pt x="905295" y="0"/>
                  </a:lnTo>
                  <a:cubicBezTo>
                    <a:pt x="935741" y="0"/>
                    <a:pt x="960423" y="24682"/>
                    <a:pt x="960423" y="55128"/>
                  </a:cubicBezTo>
                  <a:lnTo>
                    <a:pt x="960423" y="1683760"/>
                  </a:lnTo>
                  <a:cubicBezTo>
                    <a:pt x="960423" y="1714206"/>
                    <a:pt x="935741" y="1738888"/>
                    <a:pt x="905295" y="1738888"/>
                  </a:cubicBezTo>
                  <a:lnTo>
                    <a:pt x="55128" y="1738888"/>
                  </a:lnTo>
                  <a:cubicBezTo>
                    <a:pt x="40507" y="1738888"/>
                    <a:pt x="26485" y="1733080"/>
                    <a:pt x="16147" y="1722741"/>
                  </a:cubicBezTo>
                  <a:cubicBezTo>
                    <a:pt x="5808" y="1712403"/>
                    <a:pt x="0" y="1698381"/>
                    <a:pt x="0" y="1683760"/>
                  </a:cubicBezTo>
                  <a:lnTo>
                    <a:pt x="0" y="55128"/>
                  </a:lnTo>
                  <a:cubicBezTo>
                    <a:pt x="0" y="40507"/>
                    <a:pt x="5808" y="26485"/>
                    <a:pt x="16147" y="16147"/>
                  </a:cubicBezTo>
                  <a:cubicBezTo>
                    <a:pt x="26485" y="5808"/>
                    <a:pt x="40507" y="0"/>
                    <a:pt x="55128" y="0"/>
                  </a:cubicBezTo>
                  <a:close/>
                </a:path>
              </a:pathLst>
            </a:custGeom>
            <a:blipFill>
              <a:blip r:embed="rId7"/>
              <a:stretch>
                <a:fillRect l="-47313" t="0" r="-124268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10800000">
            <a:off x="9322025" y="7373370"/>
            <a:ext cx="1121630" cy="1121630"/>
            <a:chOff x="0" y="0"/>
            <a:chExt cx="564738" cy="5647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64738" cy="564738"/>
            </a:xfrm>
            <a:custGeom>
              <a:avLst/>
              <a:gdLst/>
              <a:ahLst/>
              <a:cxnLst/>
              <a:rect r="r" b="b" t="t" l="l"/>
              <a:pathLst>
                <a:path h="564738" w="564738">
                  <a:moveTo>
                    <a:pt x="131145" y="0"/>
                  </a:moveTo>
                  <a:lnTo>
                    <a:pt x="433593" y="0"/>
                  </a:lnTo>
                  <a:cubicBezTo>
                    <a:pt x="506022" y="0"/>
                    <a:pt x="564738" y="58716"/>
                    <a:pt x="564738" y="131145"/>
                  </a:cubicBezTo>
                  <a:lnTo>
                    <a:pt x="564738" y="433593"/>
                  </a:lnTo>
                  <a:cubicBezTo>
                    <a:pt x="564738" y="468375"/>
                    <a:pt x="550921" y="501732"/>
                    <a:pt x="526327" y="526327"/>
                  </a:cubicBezTo>
                  <a:cubicBezTo>
                    <a:pt x="501732" y="550921"/>
                    <a:pt x="468375" y="564738"/>
                    <a:pt x="433593" y="564738"/>
                  </a:cubicBezTo>
                  <a:lnTo>
                    <a:pt x="131145" y="564738"/>
                  </a:lnTo>
                  <a:cubicBezTo>
                    <a:pt x="96363" y="564738"/>
                    <a:pt x="63006" y="550921"/>
                    <a:pt x="38412" y="526327"/>
                  </a:cubicBezTo>
                  <a:cubicBezTo>
                    <a:pt x="13817" y="501732"/>
                    <a:pt x="0" y="468375"/>
                    <a:pt x="0" y="433593"/>
                  </a:cubicBezTo>
                  <a:lnTo>
                    <a:pt x="0" y="131145"/>
                  </a:lnTo>
                  <a:cubicBezTo>
                    <a:pt x="0" y="96363"/>
                    <a:pt x="13817" y="63006"/>
                    <a:pt x="38412" y="38412"/>
                  </a:cubicBezTo>
                  <a:cubicBezTo>
                    <a:pt x="63006" y="13817"/>
                    <a:pt x="96363" y="0"/>
                    <a:pt x="131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29292">
                    <a:alpha val="90000"/>
                  </a:srgbClr>
                </a:gs>
                <a:gs pos="100000">
                  <a:srgbClr val="000000">
                    <a:alpha val="9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564738" cy="621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18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9204339" y="470678"/>
            <a:ext cx="1850719" cy="673529"/>
            <a:chOff x="0" y="0"/>
            <a:chExt cx="65742" cy="2392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8" id="28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31" id="31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46981" y="9191625"/>
            <a:ext cx="3512319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575445" y="2130388"/>
            <a:ext cx="7017577" cy="6555833"/>
            <a:chOff x="0" y="0"/>
            <a:chExt cx="870048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70048" cy="812800"/>
            </a:xfrm>
            <a:custGeom>
              <a:avLst/>
              <a:gdLst/>
              <a:ahLst/>
              <a:cxnLst/>
              <a:rect r="r" b="b" t="t" l="l"/>
              <a:pathLst>
                <a:path h="812800" w="870048">
                  <a:moveTo>
                    <a:pt x="25374" y="0"/>
                  </a:moveTo>
                  <a:lnTo>
                    <a:pt x="844674" y="0"/>
                  </a:lnTo>
                  <a:cubicBezTo>
                    <a:pt x="858687" y="0"/>
                    <a:pt x="870048" y="11360"/>
                    <a:pt x="870048" y="25374"/>
                  </a:cubicBezTo>
                  <a:lnTo>
                    <a:pt x="870048" y="787426"/>
                  </a:lnTo>
                  <a:cubicBezTo>
                    <a:pt x="870048" y="801440"/>
                    <a:pt x="858687" y="812800"/>
                    <a:pt x="844674" y="812800"/>
                  </a:cubicBezTo>
                  <a:lnTo>
                    <a:pt x="25374" y="812800"/>
                  </a:lnTo>
                  <a:cubicBezTo>
                    <a:pt x="11360" y="812800"/>
                    <a:pt x="0" y="801440"/>
                    <a:pt x="0" y="787426"/>
                  </a:cubicBezTo>
                  <a:lnTo>
                    <a:pt x="0" y="25374"/>
                  </a:lnTo>
                  <a:cubicBezTo>
                    <a:pt x="0" y="11360"/>
                    <a:pt x="11360" y="0"/>
                    <a:pt x="25374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5285" r="-16698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82149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735519" y="2525514"/>
            <a:ext cx="8296097" cy="1207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Modelo elegido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64698" y="4062104"/>
            <a:ext cx="7745310" cy="256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 elige Gradient Boosting con n = 100 y learning-rate = 0,1 como clasificador final del pipeline, al ofrecer la mejor exactitud validada y un compromiso</a:t>
            </a:r>
          </a:p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favorable entre rendimiento y complejidad de entrenamiento.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19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9204339" y="470678"/>
            <a:ext cx="1850719" cy="673529"/>
            <a:chOff x="0" y="0"/>
            <a:chExt cx="65742" cy="239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7" id="27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28620" y="2051382"/>
            <a:ext cx="8667752" cy="866775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0543" y="0"/>
                  </a:moveTo>
                  <a:lnTo>
                    <a:pt x="792257" y="0"/>
                  </a:lnTo>
                  <a:cubicBezTo>
                    <a:pt x="803602" y="0"/>
                    <a:pt x="812800" y="9198"/>
                    <a:pt x="812800" y="20543"/>
                  </a:cubicBezTo>
                  <a:lnTo>
                    <a:pt x="812800" y="792257"/>
                  </a:lnTo>
                  <a:cubicBezTo>
                    <a:pt x="812800" y="803602"/>
                    <a:pt x="803602" y="812800"/>
                    <a:pt x="792257" y="812800"/>
                  </a:cubicBezTo>
                  <a:lnTo>
                    <a:pt x="20543" y="812800"/>
                  </a:lnTo>
                  <a:cubicBezTo>
                    <a:pt x="9198" y="812800"/>
                    <a:pt x="0" y="803602"/>
                    <a:pt x="0" y="792257"/>
                  </a:cubicBezTo>
                  <a:lnTo>
                    <a:pt x="0" y="20543"/>
                  </a:lnTo>
                  <a:cubicBezTo>
                    <a:pt x="0" y="9198"/>
                    <a:pt x="9198" y="0"/>
                    <a:pt x="20543" y="0"/>
                  </a:cubicBezTo>
                  <a:close/>
                </a:path>
              </a:pathLst>
            </a:custGeom>
            <a:blipFill>
              <a:blip r:embed="rId2"/>
              <a:stretch>
                <a:fillRect l="-38888" t="0" r="-38888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2149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735519" y="2525514"/>
            <a:ext cx="8296097" cy="1207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ÍNDICE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21117" y="3552921"/>
            <a:ext cx="7187438" cy="5295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87057" indent="-243529" lvl="1">
              <a:lnSpc>
                <a:spcPts val="3835"/>
              </a:lnSpc>
              <a:buFont typeface="Arial"/>
              <a:buChar char="•"/>
            </a:pPr>
            <a:r>
              <a:rPr lang="en-US" sz="22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Introducción</a:t>
            </a:r>
          </a:p>
          <a:p>
            <a:pPr algn="just" marL="487057" indent="-243529" lvl="1">
              <a:lnSpc>
                <a:spcPts val="3699"/>
              </a:lnSpc>
              <a:buFont typeface="Arial"/>
              <a:buChar char="•"/>
            </a:pPr>
            <a:r>
              <a:rPr lang="en-US" sz="22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¿P</a:t>
            </a:r>
            <a:r>
              <a:rPr lang="en-US" sz="22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 qué es un problema de procesamiento de imágenes?</a:t>
            </a:r>
          </a:p>
          <a:p>
            <a:pPr algn="just" marL="487057" indent="-243529" lvl="1">
              <a:lnSpc>
                <a:spcPts val="3835"/>
              </a:lnSpc>
              <a:buFont typeface="Arial"/>
              <a:buChar char="•"/>
            </a:pPr>
            <a:r>
              <a:rPr lang="en-US" sz="22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Paper elegido</a:t>
            </a:r>
          </a:p>
          <a:p>
            <a:pPr algn="just" marL="487057" indent="-243529" lvl="1">
              <a:lnSpc>
                <a:spcPts val="3835"/>
              </a:lnSpc>
              <a:buFont typeface="Arial"/>
              <a:buChar char="•"/>
            </a:pPr>
            <a:r>
              <a:rPr lang="en-US" sz="22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 construido</a:t>
            </a:r>
          </a:p>
          <a:p>
            <a:pPr algn="just" marL="487057" indent="-243529" lvl="1">
              <a:lnSpc>
                <a:spcPts val="3835"/>
              </a:lnSpc>
              <a:buFont typeface="Arial"/>
              <a:buChar char="•"/>
            </a:pPr>
            <a:r>
              <a:rPr lang="en-US" sz="22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Creación del dataset</a:t>
            </a:r>
          </a:p>
          <a:p>
            <a:pPr algn="just" marL="487057" indent="-243529" lvl="1">
              <a:lnSpc>
                <a:spcPts val="3835"/>
              </a:lnSpc>
              <a:buFont typeface="Arial"/>
              <a:buChar char="•"/>
            </a:pPr>
            <a:r>
              <a:rPr lang="en-US" sz="22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Algoritmos utilizados</a:t>
            </a:r>
          </a:p>
          <a:p>
            <a:pPr algn="just" marL="487057" indent="-243529" lvl="1">
              <a:lnSpc>
                <a:spcPts val="3835"/>
              </a:lnSpc>
              <a:buFont typeface="Arial"/>
              <a:buChar char="•"/>
            </a:pPr>
            <a:r>
              <a:rPr lang="en-US" sz="22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 de Machine Learning</a:t>
            </a:r>
          </a:p>
          <a:p>
            <a:pPr algn="just" marL="487057" indent="-243529" lvl="1">
              <a:lnSpc>
                <a:spcPts val="3835"/>
              </a:lnSpc>
              <a:buFont typeface="Arial"/>
              <a:buChar char="•"/>
            </a:pPr>
            <a:r>
              <a:rPr lang="en-US" sz="22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Resultados</a:t>
            </a:r>
          </a:p>
          <a:p>
            <a:pPr algn="just" marL="487057" indent="-243529" lvl="1">
              <a:lnSpc>
                <a:spcPts val="3835"/>
              </a:lnSpc>
              <a:buFont typeface="Arial"/>
              <a:buChar char="•"/>
            </a:pPr>
            <a:r>
              <a:rPr lang="en-US" sz="22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Conclusiones</a:t>
            </a:r>
          </a:p>
          <a:p>
            <a:pPr algn="just">
              <a:lnSpc>
                <a:spcPts val="3835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7178317" y="7877626"/>
            <a:ext cx="1121630" cy="1121630"/>
            <a:chOff x="0" y="0"/>
            <a:chExt cx="564738" cy="56473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64738" cy="564738"/>
            </a:xfrm>
            <a:custGeom>
              <a:avLst/>
              <a:gdLst/>
              <a:ahLst/>
              <a:cxnLst/>
              <a:rect r="r" b="b" t="t" l="l"/>
              <a:pathLst>
                <a:path h="564738" w="564738">
                  <a:moveTo>
                    <a:pt x="131145" y="0"/>
                  </a:moveTo>
                  <a:lnTo>
                    <a:pt x="433593" y="0"/>
                  </a:lnTo>
                  <a:cubicBezTo>
                    <a:pt x="506022" y="0"/>
                    <a:pt x="564738" y="58716"/>
                    <a:pt x="564738" y="131145"/>
                  </a:cubicBezTo>
                  <a:lnTo>
                    <a:pt x="564738" y="433593"/>
                  </a:lnTo>
                  <a:cubicBezTo>
                    <a:pt x="564738" y="468375"/>
                    <a:pt x="550921" y="501732"/>
                    <a:pt x="526327" y="526327"/>
                  </a:cubicBezTo>
                  <a:cubicBezTo>
                    <a:pt x="501732" y="550921"/>
                    <a:pt x="468375" y="564738"/>
                    <a:pt x="433593" y="564738"/>
                  </a:cubicBezTo>
                  <a:lnTo>
                    <a:pt x="131145" y="564738"/>
                  </a:lnTo>
                  <a:cubicBezTo>
                    <a:pt x="96363" y="564738"/>
                    <a:pt x="63006" y="550921"/>
                    <a:pt x="38412" y="526327"/>
                  </a:cubicBezTo>
                  <a:cubicBezTo>
                    <a:pt x="13817" y="501732"/>
                    <a:pt x="0" y="468375"/>
                    <a:pt x="0" y="433593"/>
                  </a:cubicBezTo>
                  <a:lnTo>
                    <a:pt x="0" y="131145"/>
                  </a:lnTo>
                  <a:cubicBezTo>
                    <a:pt x="0" y="96363"/>
                    <a:pt x="13817" y="63006"/>
                    <a:pt x="38412" y="38412"/>
                  </a:cubicBezTo>
                  <a:cubicBezTo>
                    <a:pt x="63006" y="13817"/>
                    <a:pt x="96363" y="0"/>
                    <a:pt x="131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29292">
                    <a:alpha val="90000"/>
                  </a:srgbClr>
                </a:gs>
                <a:gs pos="100000">
                  <a:srgbClr val="000000">
                    <a:alpha val="9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564738" cy="621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4159967" y="470678"/>
            <a:ext cx="1850719" cy="673529"/>
            <a:chOff x="0" y="0"/>
            <a:chExt cx="65742" cy="2392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9" id="29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93093"/>
            <a:ext cx="7831370" cy="9993907"/>
            <a:chOff x="0" y="0"/>
            <a:chExt cx="1168151" cy="14907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68150" cy="1490721"/>
            </a:xfrm>
            <a:custGeom>
              <a:avLst/>
              <a:gdLst/>
              <a:ahLst/>
              <a:cxnLst/>
              <a:rect r="r" b="b" t="t" l="l"/>
              <a:pathLst>
                <a:path h="1490721" w="1168150">
                  <a:moveTo>
                    <a:pt x="0" y="0"/>
                  </a:moveTo>
                  <a:lnTo>
                    <a:pt x="1168150" y="0"/>
                  </a:lnTo>
                  <a:lnTo>
                    <a:pt x="1168150" y="1490721"/>
                  </a:lnTo>
                  <a:lnTo>
                    <a:pt x="0" y="1490721"/>
                  </a:lnTo>
                  <a:close/>
                </a:path>
              </a:pathLst>
            </a:custGeom>
            <a:blipFill>
              <a:blip r:embed="rId2"/>
              <a:stretch>
                <a:fillRect l="-36959" t="0" r="-3695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20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390734" y="1984231"/>
            <a:ext cx="7004111" cy="1207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Conclusión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671516" y="470678"/>
            <a:ext cx="1850719" cy="673529"/>
            <a:chOff x="0" y="0"/>
            <a:chExt cx="65742" cy="2392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3" id="23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390734" y="3778240"/>
            <a:ext cx="7362034" cy="5029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Luego de toda la </a:t>
            </a:r>
            <a:r>
              <a:rPr lang="en-US" sz="2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experimentación y la implementación del pipeline, consideramos que logramos cumplir el objetivo del proyecto ampliamente, ya que el resultado del modelo es considerablmente bueno.</a:t>
            </a:r>
          </a:p>
          <a:p>
            <a:pPr algn="l">
              <a:lnSpc>
                <a:spcPts val="3639"/>
              </a:lnSpc>
              <a:spcBef>
                <a:spcPct val="0"/>
              </a:spcBef>
            </a:pPr>
          </a:p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Aunque estamos muy satisfechos con los resultados obtenidos luego de nuestro trabajo, consideramos que quizás fue muy ambicioso intentar implementar un pipeline tan complejo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353535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78987" y="4667250"/>
            <a:ext cx="13147277" cy="2596587"/>
          </a:xfrm>
          <a:custGeom>
            <a:avLst/>
            <a:gdLst/>
            <a:ahLst/>
            <a:cxnLst/>
            <a:rect r="r" b="b" t="t" l="l"/>
            <a:pathLst>
              <a:path h="2596587" w="13147277">
                <a:moveTo>
                  <a:pt x="0" y="0"/>
                </a:moveTo>
                <a:lnTo>
                  <a:pt x="13147277" y="0"/>
                </a:lnTo>
                <a:lnTo>
                  <a:pt x="13147277" y="2596587"/>
                </a:lnTo>
                <a:lnTo>
                  <a:pt x="0" y="2596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61736" y="2770799"/>
            <a:ext cx="13164527" cy="3944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59"/>
              </a:lnSpc>
              <a:spcBef>
                <a:spcPct val="0"/>
              </a:spcBef>
            </a:pPr>
            <a:r>
              <a:rPr lang="en-US" b="true" sz="23042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GRACIAS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990176" y="6620290"/>
            <a:ext cx="12950667" cy="398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59" u="sng">
                <a:solidFill>
                  <a:srgbClr val="FFFFFF"/>
                </a:solidFill>
                <a:latin typeface="Barlow Condensed"/>
                <a:ea typeface="Barlow Condensed"/>
                <a:cs typeface="Barlow Condensed"/>
                <a:sym typeface="Barlow Condensed"/>
                <a:hlinkClick r:id="rId3" tooltip="https://github.com/Dragonrock/Astronomical_Images_Classification"/>
              </a:rPr>
              <a:t>HTTPS://GITHUB.COM/DRAGONROCK/ASTRONOMICAL_IMAGES_CLASSIFICATION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2149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80156" y="3062056"/>
            <a:ext cx="7110531" cy="1207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Introducción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80156" y="4303387"/>
            <a:ext cx="6301554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Existen distintos cuerpos celestiales en el universo, en este trabajo se tuvo como objetivo aplicar y evaluar técnicas avanzadas de procesamiento de imágenes para la mejora, análisis y detección de imágenes astronómicas.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880156" y="6636873"/>
            <a:ext cx="2173933" cy="794302"/>
            <a:chOff x="0" y="0"/>
            <a:chExt cx="709889" cy="2593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09889" cy="259376"/>
            </a:xfrm>
            <a:custGeom>
              <a:avLst/>
              <a:gdLst/>
              <a:ahLst/>
              <a:cxnLst/>
              <a:rect r="r" b="b" t="t" l="l"/>
              <a:pathLst>
                <a:path h="259376" w="709889">
                  <a:moveTo>
                    <a:pt x="129688" y="0"/>
                  </a:moveTo>
                  <a:lnTo>
                    <a:pt x="580201" y="0"/>
                  </a:lnTo>
                  <a:cubicBezTo>
                    <a:pt x="614596" y="0"/>
                    <a:pt x="647583" y="13664"/>
                    <a:pt x="671904" y="37985"/>
                  </a:cubicBezTo>
                  <a:cubicBezTo>
                    <a:pt x="696226" y="62306"/>
                    <a:pt x="709889" y="95293"/>
                    <a:pt x="709889" y="129688"/>
                  </a:cubicBezTo>
                  <a:lnTo>
                    <a:pt x="709889" y="129688"/>
                  </a:lnTo>
                  <a:cubicBezTo>
                    <a:pt x="709889" y="201313"/>
                    <a:pt x="651826" y="259376"/>
                    <a:pt x="580201" y="259376"/>
                  </a:cubicBezTo>
                  <a:lnTo>
                    <a:pt x="129688" y="259376"/>
                  </a:lnTo>
                  <a:cubicBezTo>
                    <a:pt x="58063" y="259376"/>
                    <a:pt x="0" y="201313"/>
                    <a:pt x="0" y="129688"/>
                  </a:cubicBezTo>
                  <a:lnTo>
                    <a:pt x="0" y="129688"/>
                  </a:lnTo>
                  <a:cubicBezTo>
                    <a:pt x="0" y="58063"/>
                    <a:pt x="58063" y="0"/>
                    <a:pt x="129688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709889" cy="3165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191872" y="6636873"/>
            <a:ext cx="794302" cy="79430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5400000">
            <a:off x="4478322" y="6902063"/>
            <a:ext cx="301625" cy="263922"/>
            <a:chOff x="0" y="0"/>
            <a:chExt cx="812800" cy="7112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27000" y="273050"/>
              <a:ext cx="5588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001482" y="6826078"/>
            <a:ext cx="19312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Ver más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0485915" y="2392707"/>
            <a:ext cx="2733535" cy="2733535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5141" y="0"/>
                  </a:moveTo>
                  <a:lnTo>
                    <a:pt x="747659" y="0"/>
                  </a:lnTo>
                  <a:cubicBezTo>
                    <a:pt x="764936" y="0"/>
                    <a:pt x="781505" y="6863"/>
                    <a:pt x="793721" y="19079"/>
                  </a:cubicBezTo>
                  <a:cubicBezTo>
                    <a:pt x="805937" y="31295"/>
                    <a:pt x="812800" y="47864"/>
                    <a:pt x="812800" y="65141"/>
                  </a:cubicBezTo>
                  <a:lnTo>
                    <a:pt x="812800" y="747659"/>
                  </a:lnTo>
                  <a:cubicBezTo>
                    <a:pt x="812800" y="764936"/>
                    <a:pt x="805937" y="781505"/>
                    <a:pt x="793721" y="793721"/>
                  </a:cubicBezTo>
                  <a:cubicBezTo>
                    <a:pt x="781505" y="805937"/>
                    <a:pt x="764936" y="812800"/>
                    <a:pt x="747659" y="812800"/>
                  </a:cubicBezTo>
                  <a:lnTo>
                    <a:pt x="65141" y="812800"/>
                  </a:lnTo>
                  <a:cubicBezTo>
                    <a:pt x="47864" y="812800"/>
                    <a:pt x="31295" y="805937"/>
                    <a:pt x="19079" y="793721"/>
                  </a:cubicBezTo>
                  <a:cubicBezTo>
                    <a:pt x="6863" y="781505"/>
                    <a:pt x="0" y="764936"/>
                    <a:pt x="0" y="747659"/>
                  </a:cubicBezTo>
                  <a:lnTo>
                    <a:pt x="0" y="65141"/>
                  </a:lnTo>
                  <a:cubicBezTo>
                    <a:pt x="0" y="47864"/>
                    <a:pt x="6863" y="31295"/>
                    <a:pt x="19079" y="19079"/>
                  </a:cubicBezTo>
                  <a:cubicBezTo>
                    <a:pt x="31295" y="6863"/>
                    <a:pt x="47864" y="0"/>
                    <a:pt x="65141" y="0"/>
                  </a:cubicBezTo>
                  <a:close/>
                </a:path>
              </a:pathLst>
            </a:custGeom>
            <a:blipFill>
              <a:blip r:embed="rId6"/>
              <a:stretch>
                <a:fillRect l="-19565" t="0" r="-19565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0485915" y="5507242"/>
            <a:ext cx="2733535" cy="2733535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5141" y="0"/>
                  </a:moveTo>
                  <a:lnTo>
                    <a:pt x="747659" y="0"/>
                  </a:lnTo>
                  <a:cubicBezTo>
                    <a:pt x="764936" y="0"/>
                    <a:pt x="781505" y="6863"/>
                    <a:pt x="793721" y="19079"/>
                  </a:cubicBezTo>
                  <a:cubicBezTo>
                    <a:pt x="805937" y="31295"/>
                    <a:pt x="812800" y="47864"/>
                    <a:pt x="812800" y="65141"/>
                  </a:cubicBezTo>
                  <a:lnTo>
                    <a:pt x="812800" y="747659"/>
                  </a:lnTo>
                  <a:cubicBezTo>
                    <a:pt x="812800" y="764936"/>
                    <a:pt x="805937" y="781505"/>
                    <a:pt x="793721" y="793721"/>
                  </a:cubicBezTo>
                  <a:cubicBezTo>
                    <a:pt x="781505" y="805937"/>
                    <a:pt x="764936" y="812800"/>
                    <a:pt x="747659" y="812800"/>
                  </a:cubicBezTo>
                  <a:lnTo>
                    <a:pt x="65141" y="812800"/>
                  </a:lnTo>
                  <a:cubicBezTo>
                    <a:pt x="47864" y="812800"/>
                    <a:pt x="31295" y="805937"/>
                    <a:pt x="19079" y="793721"/>
                  </a:cubicBezTo>
                  <a:cubicBezTo>
                    <a:pt x="6863" y="781505"/>
                    <a:pt x="0" y="764936"/>
                    <a:pt x="0" y="747659"/>
                  </a:cubicBezTo>
                  <a:lnTo>
                    <a:pt x="0" y="65141"/>
                  </a:lnTo>
                  <a:cubicBezTo>
                    <a:pt x="0" y="47864"/>
                    <a:pt x="6863" y="31295"/>
                    <a:pt x="19079" y="19079"/>
                  </a:cubicBezTo>
                  <a:cubicBezTo>
                    <a:pt x="31295" y="6863"/>
                    <a:pt x="47864" y="0"/>
                    <a:pt x="65141" y="0"/>
                  </a:cubicBezTo>
                  <a:close/>
                </a:path>
              </a:pathLst>
            </a:custGeom>
            <a:blipFill>
              <a:blip r:embed="rId7"/>
              <a:stretch>
                <a:fillRect l="-38888" t="0" r="-38888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-10800000">
            <a:off x="9925100" y="7431175"/>
            <a:ext cx="1121630" cy="1121630"/>
            <a:chOff x="0" y="0"/>
            <a:chExt cx="564738" cy="56473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64738" cy="564738"/>
            </a:xfrm>
            <a:custGeom>
              <a:avLst/>
              <a:gdLst/>
              <a:ahLst/>
              <a:cxnLst/>
              <a:rect r="r" b="b" t="t" l="l"/>
              <a:pathLst>
                <a:path h="564738" w="564738">
                  <a:moveTo>
                    <a:pt x="131145" y="0"/>
                  </a:moveTo>
                  <a:lnTo>
                    <a:pt x="433593" y="0"/>
                  </a:lnTo>
                  <a:cubicBezTo>
                    <a:pt x="506022" y="0"/>
                    <a:pt x="564738" y="58716"/>
                    <a:pt x="564738" y="131145"/>
                  </a:cubicBezTo>
                  <a:lnTo>
                    <a:pt x="564738" y="433593"/>
                  </a:lnTo>
                  <a:cubicBezTo>
                    <a:pt x="564738" y="468375"/>
                    <a:pt x="550921" y="501732"/>
                    <a:pt x="526327" y="526327"/>
                  </a:cubicBezTo>
                  <a:cubicBezTo>
                    <a:pt x="501732" y="550921"/>
                    <a:pt x="468375" y="564738"/>
                    <a:pt x="433593" y="564738"/>
                  </a:cubicBezTo>
                  <a:lnTo>
                    <a:pt x="131145" y="564738"/>
                  </a:lnTo>
                  <a:cubicBezTo>
                    <a:pt x="96363" y="564738"/>
                    <a:pt x="63006" y="550921"/>
                    <a:pt x="38412" y="526327"/>
                  </a:cubicBezTo>
                  <a:cubicBezTo>
                    <a:pt x="13817" y="501732"/>
                    <a:pt x="0" y="468375"/>
                    <a:pt x="0" y="433593"/>
                  </a:cubicBezTo>
                  <a:lnTo>
                    <a:pt x="0" y="131145"/>
                  </a:lnTo>
                  <a:cubicBezTo>
                    <a:pt x="0" y="96363"/>
                    <a:pt x="13817" y="63006"/>
                    <a:pt x="38412" y="38412"/>
                  </a:cubicBezTo>
                  <a:cubicBezTo>
                    <a:pt x="63006" y="13817"/>
                    <a:pt x="96363" y="0"/>
                    <a:pt x="131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29292">
                    <a:alpha val="90000"/>
                  </a:srgbClr>
                </a:gs>
                <a:gs pos="100000">
                  <a:srgbClr val="000000">
                    <a:alpha val="9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564738" cy="621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632994" y="2392707"/>
            <a:ext cx="2733535" cy="5848071"/>
            <a:chOff x="0" y="0"/>
            <a:chExt cx="812800" cy="173888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1738888"/>
            </a:xfrm>
            <a:custGeom>
              <a:avLst/>
              <a:gdLst/>
              <a:ahLst/>
              <a:cxnLst/>
              <a:rect r="r" b="b" t="t" l="l"/>
              <a:pathLst>
                <a:path h="1738888" w="812800">
                  <a:moveTo>
                    <a:pt x="65141" y="0"/>
                  </a:moveTo>
                  <a:lnTo>
                    <a:pt x="747659" y="0"/>
                  </a:lnTo>
                  <a:cubicBezTo>
                    <a:pt x="764936" y="0"/>
                    <a:pt x="781505" y="6863"/>
                    <a:pt x="793721" y="19079"/>
                  </a:cubicBezTo>
                  <a:cubicBezTo>
                    <a:pt x="805937" y="31295"/>
                    <a:pt x="812800" y="47864"/>
                    <a:pt x="812800" y="65141"/>
                  </a:cubicBezTo>
                  <a:lnTo>
                    <a:pt x="812800" y="1673747"/>
                  </a:lnTo>
                  <a:cubicBezTo>
                    <a:pt x="812800" y="1709724"/>
                    <a:pt x="783636" y="1738888"/>
                    <a:pt x="747659" y="1738888"/>
                  </a:cubicBezTo>
                  <a:lnTo>
                    <a:pt x="65141" y="1738888"/>
                  </a:lnTo>
                  <a:cubicBezTo>
                    <a:pt x="47864" y="1738888"/>
                    <a:pt x="31295" y="1732025"/>
                    <a:pt x="19079" y="1719809"/>
                  </a:cubicBezTo>
                  <a:cubicBezTo>
                    <a:pt x="6863" y="1707592"/>
                    <a:pt x="0" y="1691024"/>
                    <a:pt x="0" y="1673747"/>
                  </a:cubicBezTo>
                  <a:lnTo>
                    <a:pt x="0" y="65141"/>
                  </a:lnTo>
                  <a:cubicBezTo>
                    <a:pt x="0" y="47864"/>
                    <a:pt x="6863" y="31295"/>
                    <a:pt x="19079" y="19079"/>
                  </a:cubicBezTo>
                  <a:cubicBezTo>
                    <a:pt x="31295" y="6863"/>
                    <a:pt x="47864" y="0"/>
                    <a:pt x="65141" y="0"/>
                  </a:cubicBezTo>
                  <a:close/>
                </a:path>
              </a:pathLst>
            </a:custGeom>
            <a:blipFill>
              <a:blip r:embed="rId8"/>
              <a:stretch>
                <a:fillRect l="-140167" t="0" r="-140167" b="0"/>
              </a:stretch>
            </a:blip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4159967" y="470678"/>
            <a:ext cx="1850719" cy="673529"/>
            <a:chOff x="0" y="0"/>
            <a:chExt cx="65742" cy="23926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36" id="36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37" id="37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39" id="39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40" id="40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43" id="43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69265" y="665203"/>
            <a:ext cx="7451934" cy="4153750"/>
            <a:chOff x="0" y="0"/>
            <a:chExt cx="698789" cy="3895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8789" cy="389509"/>
            </a:xfrm>
            <a:custGeom>
              <a:avLst/>
              <a:gdLst/>
              <a:ahLst/>
              <a:cxnLst/>
              <a:rect r="r" b="b" t="t" l="l"/>
              <a:pathLst>
                <a:path h="389509" w="698789">
                  <a:moveTo>
                    <a:pt x="23895" y="0"/>
                  </a:moveTo>
                  <a:lnTo>
                    <a:pt x="674894" y="0"/>
                  </a:lnTo>
                  <a:cubicBezTo>
                    <a:pt x="688091" y="0"/>
                    <a:pt x="698789" y="10698"/>
                    <a:pt x="698789" y="23895"/>
                  </a:cubicBezTo>
                  <a:lnTo>
                    <a:pt x="698789" y="365614"/>
                  </a:lnTo>
                  <a:cubicBezTo>
                    <a:pt x="698789" y="378811"/>
                    <a:pt x="688091" y="389509"/>
                    <a:pt x="674894" y="389509"/>
                  </a:cubicBezTo>
                  <a:lnTo>
                    <a:pt x="23895" y="389509"/>
                  </a:lnTo>
                  <a:cubicBezTo>
                    <a:pt x="10698" y="389509"/>
                    <a:pt x="0" y="378811"/>
                    <a:pt x="0" y="365614"/>
                  </a:cubicBezTo>
                  <a:lnTo>
                    <a:pt x="0" y="23895"/>
                  </a:lnTo>
                  <a:cubicBezTo>
                    <a:pt x="0" y="10698"/>
                    <a:pt x="10698" y="0"/>
                    <a:pt x="23895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9763" r="0" b="-9763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4159967" y="470678"/>
            <a:ext cx="1850719" cy="673529"/>
            <a:chOff x="0" y="0"/>
            <a:chExt cx="65742" cy="2392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21" id="21"/>
          <p:cNvGrpSpPr/>
          <p:nvPr/>
        </p:nvGrpSpPr>
        <p:grpSpPr>
          <a:xfrm rot="0">
            <a:off x="-928620" y="4818953"/>
            <a:ext cx="8667752" cy="5900181"/>
            <a:chOff x="0" y="0"/>
            <a:chExt cx="812800" cy="55327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553277"/>
            </a:xfrm>
            <a:custGeom>
              <a:avLst/>
              <a:gdLst/>
              <a:ahLst/>
              <a:cxnLst/>
              <a:rect r="r" b="b" t="t" l="l"/>
              <a:pathLst>
                <a:path h="553277" w="812800">
                  <a:moveTo>
                    <a:pt x="20543" y="0"/>
                  </a:moveTo>
                  <a:lnTo>
                    <a:pt x="792257" y="0"/>
                  </a:lnTo>
                  <a:cubicBezTo>
                    <a:pt x="803602" y="0"/>
                    <a:pt x="812800" y="9198"/>
                    <a:pt x="812800" y="20543"/>
                  </a:cubicBezTo>
                  <a:lnTo>
                    <a:pt x="812800" y="532734"/>
                  </a:lnTo>
                  <a:cubicBezTo>
                    <a:pt x="812800" y="544079"/>
                    <a:pt x="803602" y="553277"/>
                    <a:pt x="792257" y="553277"/>
                  </a:cubicBezTo>
                  <a:lnTo>
                    <a:pt x="20543" y="553277"/>
                  </a:lnTo>
                  <a:cubicBezTo>
                    <a:pt x="9198" y="553277"/>
                    <a:pt x="0" y="544079"/>
                    <a:pt x="0" y="532734"/>
                  </a:cubicBezTo>
                  <a:lnTo>
                    <a:pt x="0" y="20543"/>
                  </a:lnTo>
                  <a:cubicBezTo>
                    <a:pt x="0" y="9198"/>
                    <a:pt x="9198" y="0"/>
                    <a:pt x="20543" y="0"/>
                  </a:cubicBezTo>
                  <a:close/>
                </a:path>
              </a:pathLst>
            </a:custGeom>
            <a:blipFill>
              <a:blip r:embed="rId5"/>
              <a:stretch>
                <a:fillRect l="-14521" t="0" r="-14521" b="0"/>
              </a:stretch>
            </a:blipFill>
          </p:spPr>
        </p:sp>
      </p:grpSp>
      <p:sp>
        <p:nvSpPr>
          <p:cNvPr name="Freeform 23" id="23"/>
          <p:cNvSpPr/>
          <p:nvPr/>
        </p:nvSpPr>
        <p:spPr>
          <a:xfrm flipH="false" flipV="false" rot="0">
            <a:off x="1028700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582149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28700" y="1929469"/>
            <a:ext cx="7961987" cy="23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Procesamiento avanzado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3462992" y="5404190"/>
            <a:ext cx="5970130" cy="3332689"/>
            <a:chOff x="0" y="0"/>
            <a:chExt cx="212075" cy="118386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12075" cy="118386"/>
            </a:xfrm>
            <a:custGeom>
              <a:avLst/>
              <a:gdLst/>
              <a:ahLst/>
              <a:cxnLst/>
              <a:rect r="r" b="b" t="t" l="l"/>
              <a:pathLst>
                <a:path h="118386" w="212075">
                  <a:moveTo>
                    <a:pt x="59193" y="0"/>
                  </a:moveTo>
                  <a:lnTo>
                    <a:pt x="152882" y="0"/>
                  </a:lnTo>
                  <a:cubicBezTo>
                    <a:pt x="185573" y="0"/>
                    <a:pt x="212075" y="26502"/>
                    <a:pt x="212075" y="59193"/>
                  </a:cubicBezTo>
                  <a:lnTo>
                    <a:pt x="212075" y="59193"/>
                  </a:lnTo>
                  <a:cubicBezTo>
                    <a:pt x="212075" y="74892"/>
                    <a:pt x="205838" y="89948"/>
                    <a:pt x="194737" y="101049"/>
                  </a:cubicBezTo>
                  <a:cubicBezTo>
                    <a:pt x="183637" y="112149"/>
                    <a:pt x="168581" y="118386"/>
                    <a:pt x="152882" y="118386"/>
                  </a:cubicBezTo>
                  <a:lnTo>
                    <a:pt x="59193" y="118386"/>
                  </a:lnTo>
                  <a:cubicBezTo>
                    <a:pt x="43494" y="118386"/>
                    <a:pt x="28438" y="112149"/>
                    <a:pt x="17337" y="101049"/>
                  </a:cubicBezTo>
                  <a:cubicBezTo>
                    <a:pt x="6236" y="89948"/>
                    <a:pt x="0" y="74892"/>
                    <a:pt x="0" y="59193"/>
                  </a:cubicBezTo>
                  <a:lnTo>
                    <a:pt x="0" y="59193"/>
                  </a:lnTo>
                  <a:cubicBezTo>
                    <a:pt x="0" y="43494"/>
                    <a:pt x="6236" y="28438"/>
                    <a:pt x="17337" y="17337"/>
                  </a:cubicBezTo>
                  <a:cubicBezTo>
                    <a:pt x="28438" y="6236"/>
                    <a:pt x="43494" y="0"/>
                    <a:pt x="5919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57150"/>
              <a:ext cx="212075" cy="1755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4283947" y="6190840"/>
            <a:ext cx="4328220" cy="204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60"/>
              </a:lnSpc>
            </a:pPr>
            <a:r>
              <a:rPr lang="en-US" sz="2000" spc="-6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Para poder efectuar a cabo el análisis mencionado anteriormente se deben aplicar ciertas técnicas, estudiadas durante el curso, a las imágenes obtenidas.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283947" y="5723635"/>
            <a:ext cx="160275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¿Por qué?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10129699" y="5404190"/>
            <a:ext cx="5970130" cy="3332689"/>
            <a:chOff x="0" y="0"/>
            <a:chExt cx="212075" cy="118386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12075" cy="118386"/>
            </a:xfrm>
            <a:custGeom>
              <a:avLst/>
              <a:gdLst/>
              <a:ahLst/>
              <a:cxnLst/>
              <a:rect r="r" b="b" t="t" l="l"/>
              <a:pathLst>
                <a:path h="118386" w="212075">
                  <a:moveTo>
                    <a:pt x="59193" y="0"/>
                  </a:moveTo>
                  <a:lnTo>
                    <a:pt x="152882" y="0"/>
                  </a:lnTo>
                  <a:cubicBezTo>
                    <a:pt x="185573" y="0"/>
                    <a:pt x="212075" y="26502"/>
                    <a:pt x="212075" y="59193"/>
                  </a:cubicBezTo>
                  <a:lnTo>
                    <a:pt x="212075" y="59193"/>
                  </a:lnTo>
                  <a:cubicBezTo>
                    <a:pt x="212075" y="74892"/>
                    <a:pt x="205838" y="89948"/>
                    <a:pt x="194737" y="101049"/>
                  </a:cubicBezTo>
                  <a:cubicBezTo>
                    <a:pt x="183637" y="112149"/>
                    <a:pt x="168581" y="118386"/>
                    <a:pt x="152882" y="118386"/>
                  </a:cubicBezTo>
                  <a:lnTo>
                    <a:pt x="59193" y="118386"/>
                  </a:lnTo>
                  <a:cubicBezTo>
                    <a:pt x="43494" y="118386"/>
                    <a:pt x="28438" y="112149"/>
                    <a:pt x="17337" y="101049"/>
                  </a:cubicBezTo>
                  <a:cubicBezTo>
                    <a:pt x="6236" y="89948"/>
                    <a:pt x="0" y="74892"/>
                    <a:pt x="0" y="59193"/>
                  </a:cubicBezTo>
                  <a:lnTo>
                    <a:pt x="0" y="59193"/>
                  </a:lnTo>
                  <a:cubicBezTo>
                    <a:pt x="0" y="43494"/>
                    <a:pt x="6236" y="28438"/>
                    <a:pt x="17337" y="17337"/>
                  </a:cubicBezTo>
                  <a:cubicBezTo>
                    <a:pt x="28438" y="6236"/>
                    <a:pt x="43494" y="0"/>
                    <a:pt x="5919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33" id="33"/>
            <p:cNvSpPr txBox="true"/>
            <p:nvPr/>
          </p:nvSpPr>
          <p:spPr>
            <a:xfrm>
              <a:off x="0" y="-57150"/>
              <a:ext cx="212075" cy="1755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0950654" y="6171790"/>
            <a:ext cx="4328220" cy="171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 spc="4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Algunas de estos son: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Eliminación de ruido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Detección de bordes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Segmentación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950654" y="5723635"/>
            <a:ext cx="3257562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¿Qué procesamientos?</a:t>
            </a:r>
          </a:p>
        </p:txBody>
      </p:sp>
      <p:grpSp>
        <p:nvGrpSpPr>
          <p:cNvPr name="Group 36" id="36"/>
          <p:cNvGrpSpPr/>
          <p:nvPr/>
        </p:nvGrpSpPr>
        <p:grpSpPr>
          <a:xfrm rot="-10800000">
            <a:off x="10608450" y="3335678"/>
            <a:ext cx="1121630" cy="1121630"/>
            <a:chOff x="0" y="0"/>
            <a:chExt cx="564738" cy="564738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564738" cy="564738"/>
            </a:xfrm>
            <a:custGeom>
              <a:avLst/>
              <a:gdLst/>
              <a:ahLst/>
              <a:cxnLst/>
              <a:rect r="r" b="b" t="t" l="l"/>
              <a:pathLst>
                <a:path h="564738" w="564738">
                  <a:moveTo>
                    <a:pt x="131145" y="0"/>
                  </a:moveTo>
                  <a:lnTo>
                    <a:pt x="433593" y="0"/>
                  </a:lnTo>
                  <a:cubicBezTo>
                    <a:pt x="506022" y="0"/>
                    <a:pt x="564738" y="58716"/>
                    <a:pt x="564738" y="131145"/>
                  </a:cubicBezTo>
                  <a:lnTo>
                    <a:pt x="564738" y="433593"/>
                  </a:lnTo>
                  <a:cubicBezTo>
                    <a:pt x="564738" y="468375"/>
                    <a:pt x="550921" y="501732"/>
                    <a:pt x="526327" y="526327"/>
                  </a:cubicBezTo>
                  <a:cubicBezTo>
                    <a:pt x="501732" y="550921"/>
                    <a:pt x="468375" y="564738"/>
                    <a:pt x="433593" y="564738"/>
                  </a:cubicBezTo>
                  <a:lnTo>
                    <a:pt x="131145" y="564738"/>
                  </a:lnTo>
                  <a:cubicBezTo>
                    <a:pt x="96363" y="564738"/>
                    <a:pt x="63006" y="550921"/>
                    <a:pt x="38412" y="526327"/>
                  </a:cubicBezTo>
                  <a:cubicBezTo>
                    <a:pt x="13817" y="501732"/>
                    <a:pt x="0" y="468375"/>
                    <a:pt x="0" y="433593"/>
                  </a:cubicBezTo>
                  <a:lnTo>
                    <a:pt x="0" y="131145"/>
                  </a:lnTo>
                  <a:cubicBezTo>
                    <a:pt x="0" y="96363"/>
                    <a:pt x="13817" y="63006"/>
                    <a:pt x="38412" y="38412"/>
                  </a:cubicBezTo>
                  <a:cubicBezTo>
                    <a:pt x="63006" y="13817"/>
                    <a:pt x="96363" y="0"/>
                    <a:pt x="131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29292">
                    <a:alpha val="90000"/>
                  </a:srgbClr>
                </a:gs>
                <a:gs pos="100000">
                  <a:srgbClr val="000000">
                    <a:alpha val="9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57150"/>
              <a:ext cx="564738" cy="621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2248" r="-67193" b="-7578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900375"/>
            <a:ext cx="7560357" cy="1660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264"/>
              </a:lnSpc>
              <a:spcBef>
                <a:spcPct val="0"/>
              </a:spcBef>
            </a:pPr>
            <a:r>
              <a:rPr lang="en-US" b="true" sz="580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PAPER DE REFERENCIA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526215"/>
            <a:ext cx="7102477" cy="3882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831"/>
              </a:lnSpc>
            </a:pPr>
            <a:r>
              <a:rPr lang="en-US" sz="1900" spc="-106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 el mismo se utilizan:</a:t>
            </a:r>
          </a:p>
          <a:p>
            <a:pPr algn="just" marL="0" indent="0" lvl="0">
              <a:lnSpc>
                <a:spcPts val="2831"/>
              </a:lnSpc>
            </a:pPr>
          </a:p>
          <a:p>
            <a:pPr algn="just" marL="0" indent="0" lvl="0">
              <a:lnSpc>
                <a:spcPts val="2831"/>
              </a:lnSpc>
            </a:pPr>
            <a:r>
              <a:rPr lang="en-US" sz="1900" spc="-106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Non-Local Means y Wiener para la eliminación de ruido.</a:t>
            </a:r>
          </a:p>
          <a:p>
            <a:pPr algn="just" marL="0" indent="0" lvl="0">
              <a:lnSpc>
                <a:spcPts val="2831"/>
              </a:lnSpc>
            </a:pPr>
            <a:r>
              <a:rPr lang="en-US" sz="1900" spc="-106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Power spectrum, Shape index y gradientes para la extracción de features.</a:t>
            </a:r>
          </a:p>
          <a:p>
            <a:pPr algn="just" marL="0" indent="0" lvl="0">
              <a:lnSpc>
                <a:spcPts val="2831"/>
              </a:lnSpc>
            </a:pPr>
            <a:r>
              <a:rPr lang="en-US" sz="1900" spc="-106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Gabor y Diferencia de Gaussianas para la extracción de bordes.</a:t>
            </a:r>
          </a:p>
          <a:p>
            <a:pPr algn="just" marL="0" indent="0" lvl="0">
              <a:lnSpc>
                <a:spcPts val="2831"/>
              </a:lnSpc>
            </a:pPr>
            <a:r>
              <a:rPr lang="en-US" sz="1900" spc="-106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Chan-Vese, Random Walker y Watershed para la segmentación.</a:t>
            </a:r>
          </a:p>
          <a:p>
            <a:pPr algn="just" marL="0" indent="0" lvl="0">
              <a:lnSpc>
                <a:spcPts val="2831"/>
              </a:lnSpc>
            </a:pPr>
          </a:p>
          <a:p>
            <a:pPr algn="just" marL="0" indent="0" lvl="0">
              <a:lnSpc>
                <a:spcPts val="2831"/>
              </a:lnSpc>
            </a:pPr>
            <a:r>
              <a:rPr lang="en-US" sz="1900" spc="-106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Cómo tecnología se utilizan librerías de OpenCV y skicit-image implementadas en Python</a:t>
            </a:r>
          </a:p>
          <a:p>
            <a:pPr algn="just" marL="0" indent="0" lvl="0">
              <a:lnSpc>
                <a:spcPts val="283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28700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82149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3651892"/>
            <a:ext cx="7376460" cy="2334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5"/>
              </a:lnSpc>
            </a:pPr>
            <a:r>
              <a:rPr lang="en-US" sz="2203" spc="44" b="true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Advanced Image Processing for Astronomical Images.</a:t>
            </a:r>
          </a:p>
          <a:p>
            <a:pPr algn="l">
              <a:lnSpc>
                <a:spcPts val="3085"/>
              </a:lnSpc>
            </a:pPr>
          </a:p>
          <a:p>
            <a:pPr algn="l">
              <a:lnSpc>
                <a:spcPts val="3085"/>
              </a:lnSpc>
            </a:pPr>
            <a:r>
              <a:rPr lang="en-US" sz="2203" spc="44" b="true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Misra D., Mishra S., Appasani B - School of Electronics Engineering, KIIT University, Bhubaneswar-751024, India</a:t>
            </a:r>
          </a:p>
          <a:p>
            <a:pPr algn="l">
              <a:lnSpc>
                <a:spcPts val="3085"/>
              </a:lnSpc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4159967" y="470678"/>
            <a:ext cx="1850719" cy="673529"/>
            <a:chOff x="0" y="0"/>
            <a:chExt cx="65742" cy="2392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93570" y="1955787"/>
            <a:ext cx="4566299" cy="996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6"/>
              </a:lnSpc>
            </a:pPr>
            <a:r>
              <a:rPr lang="en-US" sz="670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NUESTRO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1955787"/>
            <a:ext cx="7771340" cy="996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6"/>
              </a:lnSpc>
            </a:pPr>
            <a:r>
              <a:rPr lang="en-US" b="true" sz="670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PIPELINE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2193721" y="3322889"/>
            <a:ext cx="13900558" cy="5594796"/>
            <a:chOff x="0" y="0"/>
            <a:chExt cx="3345485" cy="13465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345485" cy="1346515"/>
            </a:xfrm>
            <a:custGeom>
              <a:avLst/>
              <a:gdLst/>
              <a:ahLst/>
              <a:cxnLst/>
              <a:rect r="r" b="b" t="t" l="l"/>
              <a:pathLst>
                <a:path h="1346515" w="3345485">
                  <a:moveTo>
                    <a:pt x="12810" y="0"/>
                  </a:moveTo>
                  <a:lnTo>
                    <a:pt x="3332675" y="0"/>
                  </a:lnTo>
                  <a:cubicBezTo>
                    <a:pt x="3336072" y="0"/>
                    <a:pt x="3339331" y="1350"/>
                    <a:pt x="3341733" y="3752"/>
                  </a:cubicBezTo>
                  <a:cubicBezTo>
                    <a:pt x="3344135" y="6154"/>
                    <a:pt x="3345485" y="9412"/>
                    <a:pt x="3345485" y="12810"/>
                  </a:cubicBezTo>
                  <a:lnTo>
                    <a:pt x="3345485" y="1333705"/>
                  </a:lnTo>
                  <a:cubicBezTo>
                    <a:pt x="3345485" y="1340780"/>
                    <a:pt x="3339750" y="1346515"/>
                    <a:pt x="3332675" y="1346515"/>
                  </a:cubicBezTo>
                  <a:lnTo>
                    <a:pt x="12810" y="1346515"/>
                  </a:lnTo>
                  <a:cubicBezTo>
                    <a:pt x="9412" y="1346515"/>
                    <a:pt x="6154" y="1345165"/>
                    <a:pt x="3752" y="1342763"/>
                  </a:cubicBezTo>
                  <a:cubicBezTo>
                    <a:pt x="1350" y="1340360"/>
                    <a:pt x="0" y="1337102"/>
                    <a:pt x="0" y="1333705"/>
                  </a:cubicBezTo>
                  <a:lnTo>
                    <a:pt x="0" y="12810"/>
                  </a:lnTo>
                  <a:cubicBezTo>
                    <a:pt x="0" y="9412"/>
                    <a:pt x="1350" y="6154"/>
                    <a:pt x="3752" y="3752"/>
                  </a:cubicBezTo>
                  <a:cubicBezTo>
                    <a:pt x="6154" y="1350"/>
                    <a:pt x="9412" y="0"/>
                    <a:pt x="12810" y="0"/>
                  </a:cubicBezTo>
                  <a:close/>
                </a:path>
              </a:pathLst>
            </a:custGeom>
            <a:blipFill>
              <a:blip r:embed="rId3"/>
              <a:stretch>
                <a:fillRect l="-627" t="0" r="-627" b="0"/>
              </a:stretch>
            </a:blipFill>
            <a:ln w="19050" cap="rnd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9B9B9B">
                      <a:alpha val="0"/>
                    </a:srgbClr>
                  </a:gs>
                </a:gsLst>
                <a:lin ang="0"/>
              </a:gradFill>
              <a:prstDash val="solid"/>
              <a:round/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5" id="25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2149" y="9260109"/>
            <a:ext cx="298007" cy="298007"/>
          </a:xfrm>
          <a:custGeom>
            <a:avLst/>
            <a:gdLst/>
            <a:ahLst/>
            <a:cxnLst/>
            <a:rect r="r" b="b" t="t" l="l"/>
            <a:pathLst>
              <a:path h="298007" w="298007">
                <a:moveTo>
                  <a:pt x="0" y="0"/>
                </a:moveTo>
                <a:lnTo>
                  <a:pt x="298007" y="0"/>
                </a:lnTo>
                <a:lnTo>
                  <a:pt x="298007" y="298007"/>
                </a:lnTo>
                <a:lnTo>
                  <a:pt x="0" y="2980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2796128"/>
            <a:ext cx="16421386" cy="6008504"/>
            <a:chOff x="0" y="0"/>
            <a:chExt cx="1887131" cy="6904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87132" cy="690492"/>
            </a:xfrm>
            <a:custGeom>
              <a:avLst/>
              <a:gdLst/>
              <a:ahLst/>
              <a:cxnLst/>
              <a:rect r="r" b="b" t="t" l="l"/>
              <a:pathLst>
                <a:path h="690492" w="1887132">
                  <a:moveTo>
                    <a:pt x="10843" y="0"/>
                  </a:moveTo>
                  <a:lnTo>
                    <a:pt x="1876288" y="0"/>
                  </a:lnTo>
                  <a:cubicBezTo>
                    <a:pt x="1879164" y="0"/>
                    <a:pt x="1881922" y="1142"/>
                    <a:pt x="1883956" y="3176"/>
                  </a:cubicBezTo>
                  <a:cubicBezTo>
                    <a:pt x="1885989" y="5210"/>
                    <a:pt x="1887132" y="7968"/>
                    <a:pt x="1887132" y="10843"/>
                  </a:cubicBezTo>
                  <a:lnTo>
                    <a:pt x="1887132" y="679649"/>
                  </a:lnTo>
                  <a:cubicBezTo>
                    <a:pt x="1887132" y="685637"/>
                    <a:pt x="1882277" y="690492"/>
                    <a:pt x="1876288" y="690492"/>
                  </a:cubicBezTo>
                  <a:lnTo>
                    <a:pt x="10843" y="690492"/>
                  </a:lnTo>
                  <a:cubicBezTo>
                    <a:pt x="7968" y="690492"/>
                    <a:pt x="5210" y="689350"/>
                    <a:pt x="3176" y="687316"/>
                  </a:cubicBezTo>
                  <a:cubicBezTo>
                    <a:pt x="1142" y="685283"/>
                    <a:pt x="0" y="682525"/>
                    <a:pt x="0" y="679649"/>
                  </a:cubicBezTo>
                  <a:lnTo>
                    <a:pt x="0" y="10843"/>
                  </a:lnTo>
                  <a:cubicBezTo>
                    <a:pt x="0" y="7968"/>
                    <a:pt x="1142" y="5210"/>
                    <a:pt x="3176" y="3176"/>
                  </a:cubicBezTo>
                  <a:cubicBezTo>
                    <a:pt x="5210" y="1142"/>
                    <a:pt x="7968" y="0"/>
                    <a:pt x="10843" y="0"/>
                  </a:cubicBezTo>
                  <a:close/>
                </a:path>
              </a:pathLst>
            </a:custGeom>
            <a:blipFill>
              <a:blip r:embed="rId6"/>
              <a:stretch>
                <a:fillRect l="-147" t="-1910" r="0" b="-1372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6490670" y="6369851"/>
            <a:ext cx="7377616" cy="2888449"/>
            <a:chOff x="0" y="0"/>
            <a:chExt cx="262072" cy="10260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62072" cy="102605"/>
            </a:xfrm>
            <a:custGeom>
              <a:avLst/>
              <a:gdLst/>
              <a:ahLst/>
              <a:cxnLst/>
              <a:rect r="r" b="b" t="t" l="l"/>
              <a:pathLst>
                <a:path h="102605" w="262072">
                  <a:moveTo>
                    <a:pt x="48271" y="0"/>
                  </a:moveTo>
                  <a:lnTo>
                    <a:pt x="213801" y="0"/>
                  </a:lnTo>
                  <a:cubicBezTo>
                    <a:pt x="240460" y="0"/>
                    <a:pt x="262072" y="21612"/>
                    <a:pt x="262072" y="48271"/>
                  </a:cubicBezTo>
                  <a:lnTo>
                    <a:pt x="262072" y="54334"/>
                  </a:lnTo>
                  <a:cubicBezTo>
                    <a:pt x="262072" y="80993"/>
                    <a:pt x="240460" y="102605"/>
                    <a:pt x="213801" y="102605"/>
                  </a:cubicBezTo>
                  <a:lnTo>
                    <a:pt x="48271" y="102605"/>
                  </a:lnTo>
                  <a:cubicBezTo>
                    <a:pt x="21612" y="102605"/>
                    <a:pt x="0" y="80993"/>
                    <a:pt x="0" y="54334"/>
                  </a:cubicBezTo>
                  <a:lnTo>
                    <a:pt x="0" y="48271"/>
                  </a:lnTo>
                  <a:cubicBezTo>
                    <a:pt x="0" y="21612"/>
                    <a:pt x="21612" y="0"/>
                    <a:pt x="48271" y="0"/>
                  </a:cubicBez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  <a:ln w="9525" cap="rnd">
              <a:solidFill>
                <a:srgbClr val="FFFFFF">
                  <a:alpha val="60000"/>
                </a:srgbClr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62072" cy="1597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3269524" y="1407382"/>
            <a:ext cx="11748952" cy="1207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b="true" sz="800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Recolección de datos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031511" y="6567348"/>
            <a:ext cx="6295933" cy="2293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47"/>
              </a:lnSpc>
            </a:pPr>
            <a:r>
              <a:rPr lang="en-US" sz="23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Para la obtención de imágenes astronómicas utilizamos la base de datos Sloan Digital Sky Survey (SDSS-V).</a:t>
            </a:r>
          </a:p>
          <a:p>
            <a:pPr algn="just">
              <a:lnSpc>
                <a:spcPts val="4647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5921198" y="5800380"/>
            <a:ext cx="1138943" cy="113894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  <a:ln w="9525" cap="sq">
              <a:solidFill>
                <a:srgbClr val="FFFFFF">
                  <a:alpha val="60000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6315544" y="6157226"/>
            <a:ext cx="350252" cy="425250"/>
          </a:xfrm>
          <a:custGeom>
            <a:avLst/>
            <a:gdLst/>
            <a:ahLst/>
            <a:cxnLst/>
            <a:rect r="r" b="b" t="t" l="l"/>
            <a:pathLst>
              <a:path h="425250" w="350252">
                <a:moveTo>
                  <a:pt x="0" y="0"/>
                </a:moveTo>
                <a:lnTo>
                  <a:pt x="350252" y="0"/>
                </a:lnTo>
                <a:lnTo>
                  <a:pt x="350252" y="425251"/>
                </a:lnTo>
                <a:lnTo>
                  <a:pt x="0" y="42525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-10800000">
            <a:off x="16698485" y="2337437"/>
            <a:ext cx="1121630" cy="1121630"/>
            <a:chOff x="0" y="0"/>
            <a:chExt cx="564738" cy="5647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64738" cy="564738"/>
            </a:xfrm>
            <a:custGeom>
              <a:avLst/>
              <a:gdLst/>
              <a:ahLst/>
              <a:cxnLst/>
              <a:rect r="r" b="b" t="t" l="l"/>
              <a:pathLst>
                <a:path h="564738" w="564738">
                  <a:moveTo>
                    <a:pt x="131145" y="0"/>
                  </a:moveTo>
                  <a:lnTo>
                    <a:pt x="433593" y="0"/>
                  </a:lnTo>
                  <a:cubicBezTo>
                    <a:pt x="506022" y="0"/>
                    <a:pt x="564738" y="58716"/>
                    <a:pt x="564738" y="131145"/>
                  </a:cubicBezTo>
                  <a:lnTo>
                    <a:pt x="564738" y="433593"/>
                  </a:lnTo>
                  <a:cubicBezTo>
                    <a:pt x="564738" y="468375"/>
                    <a:pt x="550921" y="501732"/>
                    <a:pt x="526327" y="526327"/>
                  </a:cubicBezTo>
                  <a:cubicBezTo>
                    <a:pt x="501732" y="550921"/>
                    <a:pt x="468375" y="564738"/>
                    <a:pt x="433593" y="564738"/>
                  </a:cubicBezTo>
                  <a:lnTo>
                    <a:pt x="131145" y="564738"/>
                  </a:lnTo>
                  <a:cubicBezTo>
                    <a:pt x="96363" y="564738"/>
                    <a:pt x="63006" y="550921"/>
                    <a:pt x="38412" y="526327"/>
                  </a:cubicBezTo>
                  <a:cubicBezTo>
                    <a:pt x="13817" y="501732"/>
                    <a:pt x="0" y="468375"/>
                    <a:pt x="0" y="433593"/>
                  </a:cubicBezTo>
                  <a:lnTo>
                    <a:pt x="0" y="131145"/>
                  </a:lnTo>
                  <a:cubicBezTo>
                    <a:pt x="0" y="96363"/>
                    <a:pt x="13817" y="63006"/>
                    <a:pt x="38412" y="38412"/>
                  </a:cubicBezTo>
                  <a:cubicBezTo>
                    <a:pt x="63006" y="13817"/>
                    <a:pt x="96363" y="0"/>
                    <a:pt x="131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29292">
                    <a:alpha val="90000"/>
                  </a:srgbClr>
                </a:gs>
                <a:gs pos="100000">
                  <a:srgbClr val="000000">
                    <a:alpha val="9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564738" cy="621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30" id="30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36" id="36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39292" y="2436090"/>
            <a:ext cx="11574796" cy="5414820"/>
            <a:chOff x="0" y="0"/>
            <a:chExt cx="173745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37453" cy="812800"/>
            </a:xfrm>
            <a:custGeom>
              <a:avLst/>
              <a:gdLst/>
              <a:ahLst/>
              <a:cxnLst/>
              <a:rect r="r" b="b" t="t" l="l"/>
              <a:pathLst>
                <a:path h="812800" w="1737453">
                  <a:moveTo>
                    <a:pt x="15384" y="0"/>
                  </a:moveTo>
                  <a:lnTo>
                    <a:pt x="1722069" y="0"/>
                  </a:lnTo>
                  <a:cubicBezTo>
                    <a:pt x="1730565" y="0"/>
                    <a:pt x="1737453" y="6888"/>
                    <a:pt x="1737453" y="15384"/>
                  </a:cubicBezTo>
                  <a:lnTo>
                    <a:pt x="1737453" y="797416"/>
                  </a:lnTo>
                  <a:cubicBezTo>
                    <a:pt x="1737453" y="805912"/>
                    <a:pt x="1730565" y="812800"/>
                    <a:pt x="1722069" y="812800"/>
                  </a:cubicBezTo>
                  <a:lnTo>
                    <a:pt x="15384" y="812800"/>
                  </a:lnTo>
                  <a:cubicBezTo>
                    <a:pt x="6888" y="812800"/>
                    <a:pt x="0" y="805912"/>
                    <a:pt x="0" y="797416"/>
                  </a:cubicBezTo>
                  <a:lnTo>
                    <a:pt x="0" y="15384"/>
                  </a:lnTo>
                  <a:cubicBezTo>
                    <a:pt x="0" y="6888"/>
                    <a:pt x="6888" y="0"/>
                    <a:pt x="15384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856" r="0" b="-856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774689" y="7290095"/>
            <a:ext cx="1121630" cy="1121630"/>
            <a:chOff x="0" y="0"/>
            <a:chExt cx="564738" cy="5647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38" cy="564738"/>
            </a:xfrm>
            <a:custGeom>
              <a:avLst/>
              <a:gdLst/>
              <a:ahLst/>
              <a:cxnLst/>
              <a:rect r="r" b="b" t="t" l="l"/>
              <a:pathLst>
                <a:path h="564738" w="564738">
                  <a:moveTo>
                    <a:pt x="131145" y="0"/>
                  </a:moveTo>
                  <a:lnTo>
                    <a:pt x="433593" y="0"/>
                  </a:lnTo>
                  <a:cubicBezTo>
                    <a:pt x="506022" y="0"/>
                    <a:pt x="564738" y="58716"/>
                    <a:pt x="564738" y="131145"/>
                  </a:cubicBezTo>
                  <a:lnTo>
                    <a:pt x="564738" y="433593"/>
                  </a:lnTo>
                  <a:cubicBezTo>
                    <a:pt x="564738" y="468375"/>
                    <a:pt x="550921" y="501732"/>
                    <a:pt x="526327" y="526327"/>
                  </a:cubicBezTo>
                  <a:cubicBezTo>
                    <a:pt x="501732" y="550921"/>
                    <a:pt x="468375" y="564738"/>
                    <a:pt x="433593" y="564738"/>
                  </a:cubicBezTo>
                  <a:lnTo>
                    <a:pt x="131145" y="564738"/>
                  </a:lnTo>
                  <a:cubicBezTo>
                    <a:pt x="96363" y="564738"/>
                    <a:pt x="63006" y="550921"/>
                    <a:pt x="38412" y="526327"/>
                  </a:cubicBezTo>
                  <a:cubicBezTo>
                    <a:pt x="13817" y="501732"/>
                    <a:pt x="0" y="468375"/>
                    <a:pt x="0" y="433593"/>
                  </a:cubicBezTo>
                  <a:lnTo>
                    <a:pt x="0" y="131145"/>
                  </a:lnTo>
                  <a:cubicBezTo>
                    <a:pt x="0" y="96363"/>
                    <a:pt x="13817" y="63006"/>
                    <a:pt x="38412" y="38412"/>
                  </a:cubicBezTo>
                  <a:cubicBezTo>
                    <a:pt x="63006" y="13817"/>
                    <a:pt x="96363" y="0"/>
                    <a:pt x="131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29292">
                    <a:alpha val="90000"/>
                  </a:srgbClr>
                </a:gs>
                <a:gs pos="100000">
                  <a:srgbClr val="000000">
                    <a:alpha val="9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64738" cy="621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1896319" y="2119778"/>
            <a:ext cx="5362981" cy="23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Quitar ruido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896319" y="5150145"/>
            <a:ext cx="5362981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 spc="7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Reemplaza el valor de cada píxel por un peso promedio ponderado de otros píxeles vecinos. </a:t>
            </a:r>
          </a:p>
          <a:p>
            <a:pPr algn="just">
              <a:lnSpc>
                <a:spcPts val="3400"/>
              </a:lnSpc>
            </a:pPr>
            <a:r>
              <a:rPr lang="en-US" sz="2000" spc="7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 peso está definido por la similaridad del pixel con sus vecinos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896319" y="4640484"/>
            <a:ext cx="289257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Non Local Means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8" id="28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39292" y="2110253"/>
            <a:ext cx="11574796" cy="6554112"/>
            <a:chOff x="0" y="0"/>
            <a:chExt cx="1737453" cy="9838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37453" cy="983815"/>
            </a:xfrm>
            <a:custGeom>
              <a:avLst/>
              <a:gdLst/>
              <a:ahLst/>
              <a:cxnLst/>
              <a:rect r="r" b="b" t="t" l="l"/>
              <a:pathLst>
                <a:path h="983815" w="1737453">
                  <a:moveTo>
                    <a:pt x="15384" y="0"/>
                  </a:moveTo>
                  <a:lnTo>
                    <a:pt x="1722069" y="0"/>
                  </a:lnTo>
                  <a:cubicBezTo>
                    <a:pt x="1730565" y="0"/>
                    <a:pt x="1737453" y="6888"/>
                    <a:pt x="1737453" y="15384"/>
                  </a:cubicBezTo>
                  <a:lnTo>
                    <a:pt x="1737453" y="968431"/>
                  </a:lnTo>
                  <a:cubicBezTo>
                    <a:pt x="1737453" y="976928"/>
                    <a:pt x="1730565" y="983815"/>
                    <a:pt x="1722069" y="983815"/>
                  </a:cubicBezTo>
                  <a:lnTo>
                    <a:pt x="15384" y="983815"/>
                  </a:lnTo>
                  <a:cubicBezTo>
                    <a:pt x="6888" y="983815"/>
                    <a:pt x="0" y="976928"/>
                    <a:pt x="0" y="968431"/>
                  </a:cubicBezTo>
                  <a:lnTo>
                    <a:pt x="0" y="15384"/>
                  </a:lnTo>
                  <a:cubicBezTo>
                    <a:pt x="0" y="6888"/>
                    <a:pt x="6888" y="0"/>
                    <a:pt x="15384" y="0"/>
                  </a:cubicBezTo>
                  <a:close/>
                </a:path>
              </a:pathLst>
            </a:custGeom>
            <a:blipFill>
              <a:blip r:embed="rId2"/>
              <a:stretch>
                <a:fillRect l="-174" t="0" r="-174" b="-12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774689" y="8103550"/>
            <a:ext cx="1121630" cy="1121630"/>
            <a:chOff x="0" y="0"/>
            <a:chExt cx="564738" cy="5647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38" cy="564738"/>
            </a:xfrm>
            <a:custGeom>
              <a:avLst/>
              <a:gdLst/>
              <a:ahLst/>
              <a:cxnLst/>
              <a:rect r="r" b="b" t="t" l="l"/>
              <a:pathLst>
                <a:path h="564738" w="564738">
                  <a:moveTo>
                    <a:pt x="131145" y="0"/>
                  </a:moveTo>
                  <a:lnTo>
                    <a:pt x="433593" y="0"/>
                  </a:lnTo>
                  <a:cubicBezTo>
                    <a:pt x="506022" y="0"/>
                    <a:pt x="564738" y="58716"/>
                    <a:pt x="564738" y="131145"/>
                  </a:cubicBezTo>
                  <a:lnTo>
                    <a:pt x="564738" y="433593"/>
                  </a:lnTo>
                  <a:cubicBezTo>
                    <a:pt x="564738" y="468375"/>
                    <a:pt x="550921" y="501732"/>
                    <a:pt x="526327" y="526327"/>
                  </a:cubicBezTo>
                  <a:cubicBezTo>
                    <a:pt x="501732" y="550921"/>
                    <a:pt x="468375" y="564738"/>
                    <a:pt x="433593" y="564738"/>
                  </a:cubicBezTo>
                  <a:lnTo>
                    <a:pt x="131145" y="564738"/>
                  </a:lnTo>
                  <a:cubicBezTo>
                    <a:pt x="96363" y="564738"/>
                    <a:pt x="63006" y="550921"/>
                    <a:pt x="38412" y="526327"/>
                  </a:cubicBezTo>
                  <a:cubicBezTo>
                    <a:pt x="13817" y="501732"/>
                    <a:pt x="0" y="468375"/>
                    <a:pt x="0" y="433593"/>
                  </a:cubicBezTo>
                  <a:lnTo>
                    <a:pt x="0" y="131145"/>
                  </a:lnTo>
                  <a:cubicBezTo>
                    <a:pt x="0" y="96363"/>
                    <a:pt x="13817" y="63006"/>
                    <a:pt x="38412" y="38412"/>
                  </a:cubicBezTo>
                  <a:cubicBezTo>
                    <a:pt x="63006" y="13817"/>
                    <a:pt x="96363" y="0"/>
                    <a:pt x="131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29292">
                    <a:alpha val="90000"/>
                  </a:srgbClr>
                </a:gs>
                <a:gs pos="100000">
                  <a:srgbClr val="000000">
                    <a:alpha val="9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64738" cy="621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1896319" y="2119778"/>
            <a:ext cx="5362981" cy="23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Feature extract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896319" y="5150145"/>
            <a:ext cx="5362981" cy="299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 spc="7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Analiza la frecuencia asociada a una señal, transformándola desde el dominio de tiempo al dominio de la frecuencia.</a:t>
            </a:r>
          </a:p>
          <a:p>
            <a:pPr algn="just">
              <a:lnSpc>
                <a:spcPts val="3400"/>
              </a:lnSpc>
            </a:pPr>
            <a:r>
              <a:rPr lang="en-US" sz="2000" spc="7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Generando que cada punto represente una frecuencia espacial.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896319" y="4640484"/>
            <a:ext cx="332886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Power Spectrum Analysis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-2296599" y="293093"/>
            <a:ext cx="22881197" cy="1028700"/>
            <a:chOff x="0" y="0"/>
            <a:chExt cx="5350037" cy="24052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350037" cy="240529"/>
            </a:xfrm>
            <a:custGeom>
              <a:avLst/>
              <a:gdLst/>
              <a:ahLst/>
              <a:cxnLst/>
              <a:rect r="r" b="b" t="t" l="l"/>
              <a:pathLst>
                <a:path h="240529" w="5350037">
                  <a:moveTo>
                    <a:pt x="33835" y="0"/>
                  </a:moveTo>
                  <a:lnTo>
                    <a:pt x="5316201" y="0"/>
                  </a:lnTo>
                  <a:cubicBezTo>
                    <a:pt x="5334888" y="0"/>
                    <a:pt x="5350037" y="15149"/>
                    <a:pt x="5350037" y="33835"/>
                  </a:cubicBezTo>
                  <a:lnTo>
                    <a:pt x="5350037" y="206693"/>
                  </a:lnTo>
                  <a:cubicBezTo>
                    <a:pt x="5350037" y="225380"/>
                    <a:pt x="5334888" y="240529"/>
                    <a:pt x="5316201" y="240529"/>
                  </a:cubicBezTo>
                  <a:lnTo>
                    <a:pt x="33835" y="240529"/>
                  </a:lnTo>
                  <a:cubicBezTo>
                    <a:pt x="15149" y="240529"/>
                    <a:pt x="0" y="225380"/>
                    <a:pt x="0" y="206693"/>
                  </a:cubicBezTo>
                  <a:lnTo>
                    <a:pt x="0" y="33835"/>
                  </a:lnTo>
                  <a:cubicBezTo>
                    <a:pt x="0" y="15149"/>
                    <a:pt x="15149" y="0"/>
                    <a:pt x="33835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5350037" cy="297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872560" y="628263"/>
            <a:ext cx="610286" cy="358360"/>
          </a:xfrm>
          <a:custGeom>
            <a:avLst/>
            <a:gdLst/>
            <a:ahLst/>
            <a:cxnLst/>
            <a:rect r="r" b="b" t="t" l="l"/>
            <a:pathLst>
              <a:path h="358360" w="610286">
                <a:moveTo>
                  <a:pt x="0" y="0"/>
                </a:moveTo>
                <a:lnTo>
                  <a:pt x="610287" y="0"/>
                </a:lnTo>
                <a:lnTo>
                  <a:pt x="610287" y="358360"/>
                </a:lnTo>
                <a:lnTo>
                  <a:pt x="0" y="358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390859" y="599480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868663" y="571113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6726534" y="470678"/>
            <a:ext cx="1850719" cy="673529"/>
            <a:chOff x="0" y="0"/>
            <a:chExt cx="65742" cy="2392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5742" cy="23926"/>
            </a:xfrm>
            <a:custGeom>
              <a:avLst/>
              <a:gdLst/>
              <a:ahLst/>
              <a:cxnLst/>
              <a:rect r="r" b="b" t="t" l="l"/>
              <a:pathLst>
                <a:path h="23926" w="65742">
                  <a:moveTo>
                    <a:pt x="11963" y="0"/>
                  </a:moveTo>
                  <a:lnTo>
                    <a:pt x="53780" y="0"/>
                  </a:lnTo>
                  <a:cubicBezTo>
                    <a:pt x="60386" y="0"/>
                    <a:pt x="65742" y="5356"/>
                    <a:pt x="65742" y="11963"/>
                  </a:cubicBezTo>
                  <a:lnTo>
                    <a:pt x="65742" y="11963"/>
                  </a:lnTo>
                  <a:cubicBezTo>
                    <a:pt x="65742" y="15135"/>
                    <a:pt x="64482" y="18178"/>
                    <a:pt x="62239" y="20422"/>
                  </a:cubicBezTo>
                  <a:cubicBezTo>
                    <a:pt x="59995" y="22665"/>
                    <a:pt x="56952" y="23926"/>
                    <a:pt x="53780" y="23926"/>
                  </a:cubicBezTo>
                  <a:lnTo>
                    <a:pt x="11963" y="23926"/>
                  </a:lnTo>
                  <a:cubicBezTo>
                    <a:pt x="8790" y="23926"/>
                    <a:pt x="5747" y="22665"/>
                    <a:pt x="3504" y="20422"/>
                  </a:cubicBezTo>
                  <a:cubicBezTo>
                    <a:pt x="1260" y="18178"/>
                    <a:pt x="0" y="15135"/>
                    <a:pt x="0" y="11963"/>
                  </a:cubicBezTo>
                  <a:lnTo>
                    <a:pt x="0" y="11963"/>
                  </a:lnTo>
                  <a:cubicBezTo>
                    <a:pt x="0" y="8790"/>
                    <a:pt x="1260" y="5747"/>
                    <a:pt x="3504" y="3504"/>
                  </a:cubicBezTo>
                  <a:cubicBezTo>
                    <a:pt x="5747" y="1260"/>
                    <a:pt x="8790" y="0"/>
                    <a:pt x="11963" y="0"/>
                  </a:cubicBezTo>
                  <a:close/>
                </a:path>
              </a:pathLst>
            </a:custGeom>
            <a:solidFill>
              <a:srgbClr val="000000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65742" cy="8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4375550" y="599480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Inicio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6650616" y="665203"/>
            <a:ext cx="608684" cy="284479"/>
            <a:chOff x="0" y="0"/>
            <a:chExt cx="811578" cy="379305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811578" cy="154731"/>
              <a:chOff x="0" y="0"/>
              <a:chExt cx="85797" cy="16358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0" y="224574"/>
              <a:ext cx="811578" cy="154731"/>
              <a:chOff x="0" y="0"/>
              <a:chExt cx="85797" cy="16358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5797" cy="16358"/>
              </a:xfrm>
              <a:custGeom>
                <a:avLst/>
                <a:gdLst/>
                <a:ahLst/>
                <a:cxnLst/>
                <a:rect r="r" b="b" t="t" l="l"/>
                <a:pathLst>
                  <a:path h="16358" w="85797">
                    <a:moveTo>
                      <a:pt x="8179" y="0"/>
                    </a:moveTo>
                    <a:lnTo>
                      <a:pt x="77619" y="0"/>
                    </a:lnTo>
                    <a:cubicBezTo>
                      <a:pt x="79788" y="0"/>
                      <a:pt x="81868" y="862"/>
                      <a:pt x="83402" y="2396"/>
                    </a:cubicBezTo>
                    <a:cubicBezTo>
                      <a:pt x="84936" y="3929"/>
                      <a:pt x="85797" y="6010"/>
                      <a:pt x="85797" y="8179"/>
                    </a:cubicBezTo>
                    <a:lnTo>
                      <a:pt x="85797" y="8179"/>
                    </a:lnTo>
                    <a:cubicBezTo>
                      <a:pt x="85797" y="12696"/>
                      <a:pt x="82136" y="16358"/>
                      <a:pt x="77619" y="16358"/>
                    </a:cubicBezTo>
                    <a:lnTo>
                      <a:pt x="8179" y="16358"/>
                    </a:lnTo>
                    <a:cubicBezTo>
                      <a:pt x="3662" y="16358"/>
                      <a:pt x="0" y="12696"/>
                      <a:pt x="0" y="8179"/>
                    </a:cubicBezTo>
                    <a:lnTo>
                      <a:pt x="0" y="8179"/>
                    </a:lnTo>
                    <a:cubicBezTo>
                      <a:pt x="0" y="3662"/>
                      <a:pt x="3662" y="0"/>
                      <a:pt x="81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72727">
                      <a:alpha val="100000"/>
                    </a:srgbClr>
                  </a:gs>
                </a:gsLst>
                <a:lin ang="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57150"/>
                <a:ext cx="85797" cy="735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8" id="28"/>
          <p:cNvSpPr txBox="true"/>
          <p:nvPr/>
        </p:nvSpPr>
        <p:spPr>
          <a:xfrm rot="0">
            <a:off x="6913054" y="571113"/>
            <a:ext cx="147768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Pipeline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DAGnEMQT-N0</dc:identifier>
  <dcterms:modified xsi:type="dcterms:W3CDTF">2011-08-01T06:04:30Z</dcterms:modified>
  <cp:revision>1</cp:revision>
  <dc:title>Procesamiento avanzado de imágenes astronómicas</dc:title>
</cp:coreProperties>
</file>

<file path=docProps/thumbnail.jpeg>
</file>